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88" r:id="rId4"/>
    <p:sldId id="317" r:id="rId5"/>
    <p:sldId id="278" r:id="rId6"/>
    <p:sldId id="296" r:id="rId7"/>
    <p:sldId id="284" r:id="rId8"/>
    <p:sldId id="275" r:id="rId9"/>
    <p:sldId id="272" r:id="rId10"/>
    <p:sldId id="292" r:id="rId11"/>
    <p:sldId id="290" r:id="rId12"/>
    <p:sldId id="306" r:id="rId13"/>
    <p:sldId id="307" r:id="rId14"/>
    <p:sldId id="298" r:id="rId15"/>
    <p:sldId id="308" r:id="rId16"/>
    <p:sldId id="315" r:id="rId17"/>
    <p:sldId id="320" r:id="rId18"/>
    <p:sldId id="282" r:id="rId19"/>
    <p:sldId id="259" r:id="rId20"/>
    <p:sldId id="281" r:id="rId21"/>
    <p:sldId id="279" r:id="rId22"/>
    <p:sldId id="280" r:id="rId23"/>
    <p:sldId id="283" r:id="rId24"/>
    <p:sldId id="285" r:id="rId25"/>
    <p:sldId id="286" r:id="rId26"/>
    <p:sldId id="287" r:id="rId27"/>
    <p:sldId id="289" r:id="rId28"/>
    <p:sldId id="302" r:id="rId29"/>
    <p:sldId id="295" r:id="rId30"/>
    <p:sldId id="310" r:id="rId31"/>
    <p:sldId id="321" r:id="rId32"/>
    <p:sldId id="322" r:id="rId33"/>
    <p:sldId id="316" r:id="rId34"/>
    <p:sldId id="319" r:id="rId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37"/>
    </p:embeddedFont>
    <p:embeddedFont>
      <p:font typeface="나눔스퀘어_ac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Cambria Math" panose="02040503050406030204" pitchFamily="18" charset="0"/>
      <p:regular r:id="rId41"/>
    </p:embeddedFont>
    <p:embeddedFont>
      <p:font typeface="나눔스퀘어_ac ExtraBold" panose="020B0600000101010101" pitchFamily="50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2CA02C"/>
    <a:srgbClr val="BCBD22"/>
    <a:srgbClr val="92D050"/>
    <a:srgbClr val="FFFA26"/>
    <a:srgbClr val="FFFF00"/>
    <a:srgbClr val="BFBFBF"/>
    <a:srgbClr val="A0D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5262" autoAdjust="0"/>
  </p:normalViewPr>
  <p:slideViewPr>
    <p:cSldViewPr snapToGrid="0">
      <p:cViewPr>
        <p:scale>
          <a:sx n="100" d="100"/>
          <a:sy n="100" d="100"/>
        </p:scale>
        <p:origin x="-955" y="-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141A-65E6-4C96-ABF2-1351A1AD6ABB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F1B7B-B754-43C1-ACBE-755451A7A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8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89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Support set</a:t>
            </a:r>
            <a:endParaRPr lang="en-US" altLang="ko-KR" sz="12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결함 패턴의 소수 샘플을 포함하고</a:t>
            </a:r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각 결함 패턴의 특징을 학습함</a:t>
            </a:r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2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Query set</a:t>
            </a:r>
            <a:endParaRPr lang="en-US" altLang="ko-KR" sz="12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학습한 내용을 테스트하기 위한 샘플로</a:t>
            </a:r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샘플이 어느 결함 패턴에 속하는지 예측함</a:t>
            </a:r>
            <a:r>
              <a: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6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token"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마지막 계층에서 이미지 전체에 대한 요약된 표현을 제공합니다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입력 시퀀스의 각 패치로부터 중요한 정보를 추출하고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이미지 분류를 수행하는 데 사용됩니다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8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8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1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0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F1B7B-B754-43C1-ACBE-755451A7A8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3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43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1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6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7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3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7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7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8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5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19CF-F184-4173-841E-D8C573BACCCF}" type="datetimeFigureOut">
              <a:rPr lang="ko-KR" altLang="en-US" smtClean="0"/>
              <a:t>2024-07-29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C101-6F86-403F-8E23-B06FB54D7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6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30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916" y="1261109"/>
            <a:ext cx="10503408" cy="1498091"/>
          </a:xfrm>
        </p:spPr>
        <p:txBody>
          <a:bodyPr>
            <a:normAutofit/>
          </a:bodyPr>
          <a:lstStyle/>
          <a:p>
            <a:r>
              <a:rPr lang="en-US" altLang="ko-KR" sz="48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Vision Transformer</a:t>
            </a:r>
            <a:r>
              <a:rPr lang="ko-KR" altLang="en-US" sz="48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유사도 기반</a:t>
            </a:r>
            <a:r>
              <a:rPr lang="en-US" altLang="ko-KR" sz="48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48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48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반도체 혼합결함유형 예측</a:t>
            </a:r>
            <a:endParaRPr lang="ko-KR" altLang="en-US" sz="4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1916" y="4299110"/>
            <a:ext cx="10503408" cy="1542890"/>
          </a:xfrm>
        </p:spPr>
        <p:txBody>
          <a:bodyPr>
            <a:normAutofit/>
          </a:bodyPr>
          <a:lstStyle/>
          <a:p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20191182 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산업공학과 최재준</a:t>
            </a:r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지도교수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조성주 교수</a:t>
            </a:r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3083051"/>
            <a:ext cx="10503408" cy="35051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902208"/>
            <a:ext cx="10503408" cy="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전처리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9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pSp>
        <p:nvGrpSpPr>
          <p:cNvPr id="148" name="그룹 147"/>
          <p:cNvGrpSpPr/>
          <p:nvPr/>
        </p:nvGrpSpPr>
        <p:grpSpPr>
          <a:xfrm>
            <a:off x="910970" y="1345485"/>
            <a:ext cx="10458372" cy="5306800"/>
            <a:chOff x="896952" y="1345485"/>
            <a:chExt cx="10458372" cy="53068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96952" y="2767652"/>
              <a:ext cx="2309598" cy="10346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이상치 데이터 처리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900103" y="1345485"/>
              <a:ext cx="2306447" cy="10346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Raw Dataset from 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Mixedwm38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96952" y="4189820"/>
              <a:ext cx="2309598" cy="10346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증강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6" name="직선 화살표 연결선 55"/>
            <p:cNvCxnSpPr>
              <a:stCxn id="53" idx="2"/>
              <a:endCxn id="52" idx="0"/>
            </p:cNvCxnSpPr>
            <p:nvPr/>
          </p:nvCxnSpPr>
          <p:spPr>
            <a:xfrm flipH="1">
              <a:off x="2051751" y="2380097"/>
              <a:ext cx="1576" cy="38755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55" idx="2"/>
              <a:endCxn id="67" idx="0"/>
            </p:cNvCxnSpPr>
            <p:nvPr/>
          </p:nvCxnSpPr>
          <p:spPr>
            <a:xfrm>
              <a:off x="2051751" y="5224432"/>
              <a:ext cx="0" cy="38755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2"/>
              <a:endCxn id="55" idx="0"/>
            </p:cNvCxnSpPr>
            <p:nvPr/>
          </p:nvCxnSpPr>
          <p:spPr>
            <a:xfrm>
              <a:off x="2051751" y="3802264"/>
              <a:ext cx="0" cy="38755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모서리가 둥근 직사각형 66"/>
            <p:cNvSpPr/>
            <p:nvPr/>
          </p:nvSpPr>
          <p:spPr>
            <a:xfrm>
              <a:off x="896952" y="5611988"/>
              <a:ext cx="2309598" cy="10346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Train</a:t>
              </a:r>
              <a:r>
                <a:rPr lang="en-US" altLang="ko-KR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Test Dataset 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분류</a:t>
              </a:r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94401" y="1694088"/>
              <a:ext cx="3821797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['arr_0', 'arr_1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']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04532" y="2992570"/>
              <a:ext cx="3821797" cy="5847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이미지 픽셀 값이 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0,1,2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로만 구성되어야하는데</a:t>
              </a:r>
              <a:endPara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값이 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 데이터가 존재한 이미지는 삭제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04533" y="4531590"/>
              <a:ext cx="3821796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모든 데이터 개수를 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1000</a:t>
              </a:r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개에 맞게 증강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4252" y="2770728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Near_Full (149 → 141)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04532" y="5611988"/>
              <a:ext cx="3821797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Train Dataset – 9,000</a:t>
              </a:r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</a:t>
              </a:r>
              <a:endParaRPr lang="ko-KR" altLang="en-US" sz="160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114252" y="4183905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회전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90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180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270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</a:t>
              </a:r>
              <a:endPara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14252" y="3457433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Random (866 </a:t>
              </a:r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→ 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769)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114252" y="4910377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반전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좌우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상하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 대각선</a:t>
              </a:r>
              <a:r>
                <a:rPr lang="en-US" altLang="ko-KR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 대각선</a:t>
              </a:r>
              <a:endPara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7" name="꺾인 연결선 26"/>
            <p:cNvCxnSpPr>
              <a:stCxn id="71" idx="3"/>
              <a:endCxn id="75" idx="1"/>
            </p:cNvCxnSpPr>
            <p:nvPr/>
          </p:nvCxnSpPr>
          <p:spPr>
            <a:xfrm flipV="1">
              <a:off x="7826329" y="2940005"/>
              <a:ext cx="287923" cy="344953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93"/>
            <p:cNvCxnSpPr>
              <a:stCxn id="71" idx="3"/>
              <a:endCxn id="86" idx="1"/>
            </p:cNvCxnSpPr>
            <p:nvPr/>
          </p:nvCxnSpPr>
          <p:spPr>
            <a:xfrm>
              <a:off x="7826329" y="3284958"/>
              <a:ext cx="287923" cy="341752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stCxn id="73" idx="3"/>
              <a:endCxn id="77" idx="1"/>
            </p:cNvCxnSpPr>
            <p:nvPr/>
          </p:nvCxnSpPr>
          <p:spPr>
            <a:xfrm flipV="1">
              <a:off x="7826329" y="4353182"/>
              <a:ext cx="287923" cy="347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97"/>
            <p:cNvCxnSpPr>
              <a:stCxn id="73" idx="3"/>
              <a:endCxn id="90" idx="1"/>
            </p:cNvCxnSpPr>
            <p:nvPr/>
          </p:nvCxnSpPr>
          <p:spPr>
            <a:xfrm>
              <a:off x="7826329" y="4700867"/>
              <a:ext cx="287923" cy="3787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994401" y="6313599"/>
              <a:ext cx="3821797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Test Dataset – 13,000</a:t>
              </a:r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</a:t>
              </a:r>
              <a:endParaRPr lang="ko-KR" altLang="en-US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114252" y="5611988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정상</a:t>
              </a:r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(1</a:t>
              </a:r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종류</a:t>
              </a:r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 </a:t>
              </a:r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단일 결함</a:t>
              </a:r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(8</a:t>
              </a:r>
              <a:r>
                <a:rPr lang="ko-KR" altLang="en-US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종류</a:t>
              </a:r>
              <a:r>
                <a:rPr lang="en-US" altLang="ko-KR" sz="1600" smtClean="0">
                  <a:solidFill>
                    <a:srgbClr val="0070C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114252" y="6313731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이중 결함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(13</a:t>
              </a:r>
              <a:r>
                <a:rPr lang="ko-KR" altLang="en-US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종류</a:t>
              </a:r>
              <a:r>
                <a:rPr lang="en-US" altLang="ko-KR" sz="1600" smtClean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</p:txBody>
        </p:sp>
        <p:cxnSp>
          <p:nvCxnSpPr>
            <p:cNvPr id="36" name="직선 연결선 35"/>
            <p:cNvCxnSpPr>
              <a:stCxn id="76" idx="3"/>
              <a:endCxn id="100" idx="1"/>
            </p:cNvCxnSpPr>
            <p:nvPr/>
          </p:nvCxnSpPr>
          <p:spPr>
            <a:xfrm>
              <a:off x="7826329" y="5781265"/>
              <a:ext cx="28792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stCxn id="99" idx="3"/>
              <a:endCxn id="101" idx="1"/>
            </p:cNvCxnSpPr>
            <p:nvPr/>
          </p:nvCxnSpPr>
          <p:spPr>
            <a:xfrm>
              <a:off x="7816198" y="6482876"/>
              <a:ext cx="298054" cy="13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53" idx="3"/>
              <a:endCxn id="24" idx="1"/>
            </p:cNvCxnSpPr>
            <p:nvPr/>
          </p:nvCxnSpPr>
          <p:spPr>
            <a:xfrm>
              <a:off x="3206550" y="1862791"/>
              <a:ext cx="787851" cy="57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52" idx="3"/>
              <a:endCxn id="71" idx="1"/>
            </p:cNvCxnSpPr>
            <p:nvPr/>
          </p:nvCxnSpPr>
          <p:spPr>
            <a:xfrm>
              <a:off x="3206550" y="3284958"/>
              <a:ext cx="7979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55" idx="3"/>
              <a:endCxn id="73" idx="1"/>
            </p:cNvCxnSpPr>
            <p:nvPr/>
          </p:nvCxnSpPr>
          <p:spPr>
            <a:xfrm flipV="1">
              <a:off x="3206550" y="4700867"/>
              <a:ext cx="7979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 129"/>
            <p:cNvCxnSpPr>
              <a:stCxn id="67" idx="3"/>
              <a:endCxn id="76" idx="1"/>
            </p:cNvCxnSpPr>
            <p:nvPr/>
          </p:nvCxnSpPr>
          <p:spPr>
            <a:xfrm flipV="1">
              <a:off x="3206550" y="5781265"/>
              <a:ext cx="797982" cy="348029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꺾인 연결선 130"/>
            <p:cNvCxnSpPr>
              <a:stCxn id="67" idx="3"/>
              <a:endCxn id="99" idx="1"/>
            </p:cNvCxnSpPr>
            <p:nvPr/>
          </p:nvCxnSpPr>
          <p:spPr>
            <a:xfrm>
              <a:off x="3206550" y="6129294"/>
              <a:ext cx="787851" cy="353582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8114252" y="1358102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arr_0</a:t>
              </a:r>
              <a:r>
                <a:rPr lang="ko-KR" altLang="en-US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 </a:t>
              </a:r>
              <a:r>
                <a:rPr lang="ko-KR" altLang="en-US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이미지 픽셀 데이터</a:t>
              </a:r>
              <a:endPara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114252" y="2032082"/>
              <a:ext cx="3241072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arr_1</a:t>
              </a:r>
              <a:r>
                <a:rPr lang="ko-KR" altLang="en-US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 one-hot encoding</a:t>
              </a:r>
              <a:r>
                <a:rPr lang="ko-KR" altLang="en-US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된 </a:t>
              </a:r>
              <a:r>
                <a:rPr lang="en-US" altLang="ko-KR" sz="16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</a:t>
              </a:r>
              <a:r>
                <a:rPr lang="ko-KR" altLang="en-US" sz="16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차원</a:t>
              </a:r>
              <a:endPara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39" name="꺾인 연결선 138"/>
            <p:cNvCxnSpPr>
              <a:stCxn id="24" idx="3"/>
              <a:endCxn id="134" idx="1"/>
            </p:cNvCxnSpPr>
            <p:nvPr/>
          </p:nvCxnSpPr>
          <p:spPr>
            <a:xfrm flipV="1">
              <a:off x="7816198" y="1527379"/>
              <a:ext cx="298054" cy="33598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24" idx="3"/>
              <a:endCxn id="135" idx="1"/>
            </p:cNvCxnSpPr>
            <p:nvPr/>
          </p:nvCxnSpPr>
          <p:spPr>
            <a:xfrm>
              <a:off x="7816198" y="1863365"/>
              <a:ext cx="298054" cy="3379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68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Vit Model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Architecture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740156" y="1647915"/>
            <a:ext cx="6803644" cy="5007240"/>
            <a:chOff x="4368800" y="1477994"/>
            <a:chExt cx="6803644" cy="500724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368800" y="1477994"/>
              <a:ext cx="6803644" cy="7419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Linear projections of flattened patches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368800" y="2517045"/>
              <a:ext cx="468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934068" y="2517045"/>
              <a:ext cx="468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494696" y="2517045"/>
              <a:ext cx="396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··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650412" y="2516526"/>
              <a:ext cx="396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··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0139175" y="2517045"/>
              <a:ext cx="468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15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0704444" y="2517045"/>
              <a:ext cx="468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16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003910" y="2521355"/>
              <a:ext cx="3533424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Patch + Position Embedding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368800" y="3173140"/>
              <a:ext cx="6803644" cy="552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Transformer Encoder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368800" y="4093095"/>
              <a:ext cx="6803644" cy="552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MLP [unit = 2048, 1024]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8800" y="5932345"/>
              <a:ext cx="6803644" cy="5528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Predict Test Data’s Lable / ex) [0 1 1 0 0 0 0 0] </a:t>
              </a:r>
              <a:endParaRPr lang="ko-KR" altLang="en-US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368800" y="5013050"/>
              <a:ext cx="6803644" cy="552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KNN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을 통한 유사도 측정 후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다수결로 서로 다른 </a:t>
              </a:r>
              <a:r>
                <a:rPr lang="en-US" altLang="ko-KR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abel 2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 결정</a:t>
              </a:r>
              <a:endParaRPr lang="en-US" altLang="ko-KR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(N=5, metric = Euclidean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Cosine </a:t>
              </a:r>
              <a:r>
                <a:rPr lang="ko-KR" altLang="en-US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각각 사용하여 결과 비교</a:t>
              </a:r>
              <a:r>
                <a:rPr lang="en-US" altLang="ko-KR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4602480" y="2219912"/>
              <a:ext cx="32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endCxn id="57" idx="0"/>
            </p:cNvCxnSpPr>
            <p:nvPr/>
          </p:nvCxnSpPr>
          <p:spPr>
            <a:xfrm>
              <a:off x="5164257" y="221991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10383957" y="221991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10963077" y="221453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9848412" y="2220925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>
              <a:off x="5697657" y="221229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7762677" y="2223046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>
              <a:off x="6238677" y="221229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6596817" y="2211773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>
              <a:off x="6967125" y="2235702"/>
              <a:ext cx="504" cy="28145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7356672" y="222411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8111052" y="2224111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>
              <a:off x="8765611" y="2223045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9047551" y="2223044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8435806" y="2226857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>
              <a:off x="9337111" y="2221601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 flipH="1">
              <a:off x="4611986" y="2873130"/>
              <a:ext cx="32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5173763" y="287313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10393463" y="287313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>
              <a:off x="10972583" y="2867748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>
              <a:off x="9857918" y="2874143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5707163" y="286551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7772183" y="2876264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>
              <a:off x="6248183" y="286551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6606323" y="2864991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>
              <a:off x="6976631" y="2888920"/>
              <a:ext cx="504" cy="28145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>
              <a:off x="7366178" y="2877330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8120558" y="2877329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>
              <a:off x="8775117" y="2876263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9057057" y="2876262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>
              <a:off x="8445312" y="2880075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9346617" y="2874819"/>
              <a:ext cx="0" cy="297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63" idx="2"/>
              <a:endCxn id="64" idx="0"/>
            </p:cNvCxnSpPr>
            <p:nvPr/>
          </p:nvCxnSpPr>
          <p:spPr>
            <a:xfrm>
              <a:off x="7770622" y="3726029"/>
              <a:ext cx="0" cy="36706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>
              <a:off x="7770622" y="4645984"/>
              <a:ext cx="0" cy="36706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>
              <a:off x="7784084" y="5565939"/>
              <a:ext cx="0" cy="36706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/>
          <p:cNvGrpSpPr/>
          <p:nvPr/>
        </p:nvGrpSpPr>
        <p:grpSpPr>
          <a:xfrm>
            <a:off x="8314936" y="1305640"/>
            <a:ext cx="2968134" cy="1744356"/>
            <a:chOff x="771089" y="1713053"/>
            <a:chExt cx="3328224" cy="1955979"/>
          </a:xfrm>
        </p:grpSpPr>
        <p:grpSp>
          <p:nvGrpSpPr>
            <p:cNvPr id="106" name="그룹 105"/>
            <p:cNvGrpSpPr/>
            <p:nvPr/>
          </p:nvGrpSpPr>
          <p:grpSpPr>
            <a:xfrm>
              <a:off x="771089" y="2077781"/>
              <a:ext cx="3328224" cy="1591251"/>
              <a:chOff x="771089" y="2077781"/>
              <a:chExt cx="3328224" cy="159125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089" y="2077781"/>
                <a:ext cx="1521745" cy="1591251"/>
              </a:xfrm>
              <a:prstGeom prst="rect">
                <a:avLst/>
              </a:prstGeom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2475657" y="2092363"/>
                <a:ext cx="1623656" cy="1561533"/>
                <a:chOff x="690664" y="1432720"/>
                <a:chExt cx="3539784" cy="3404348"/>
              </a:xfrm>
            </p:grpSpPr>
            <p:grpSp>
              <p:nvGrpSpPr>
                <p:cNvPr id="32" name="그룹 31"/>
                <p:cNvGrpSpPr/>
                <p:nvPr/>
              </p:nvGrpSpPr>
              <p:grpSpPr>
                <a:xfrm>
                  <a:off x="690664" y="1436473"/>
                  <a:ext cx="826263" cy="3333886"/>
                  <a:chOff x="690664" y="1436473"/>
                  <a:chExt cx="826263" cy="3333886"/>
                </a:xfrm>
              </p:grpSpPr>
              <p:pic>
                <p:nvPicPr>
                  <p:cNvPr id="10" name="그림 9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925" t="6130" r="68072" b="70456"/>
                  <a:stretch/>
                </p:blipFill>
                <p:spPr>
                  <a:xfrm>
                    <a:off x="710119" y="1436473"/>
                    <a:ext cx="806808" cy="822960"/>
                  </a:xfrm>
                  <a:prstGeom prst="rect">
                    <a:avLst/>
                  </a:prstGeom>
                </p:spPr>
              </p:pic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8217" t="28966" r="68072" b="50221"/>
                  <a:stretch/>
                </p:blipFill>
                <p:spPr>
                  <a:xfrm>
                    <a:off x="719847" y="2347955"/>
                    <a:ext cx="796987" cy="731520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림 11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8217" t="49467" r="68072" b="27408"/>
                  <a:stretch/>
                </p:blipFill>
                <p:spPr>
                  <a:xfrm>
                    <a:off x="719847" y="3167997"/>
                    <a:ext cx="796986" cy="8128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349" t="72588" r="68072" b="7467"/>
                  <a:stretch/>
                </p:blipFill>
                <p:spPr>
                  <a:xfrm>
                    <a:off x="690664" y="4069319"/>
                    <a:ext cx="826168" cy="7010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1635255" y="1436472"/>
                  <a:ext cx="768752" cy="3400596"/>
                  <a:chOff x="1803717" y="1436472"/>
                  <a:chExt cx="768752" cy="3400596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1271" t="6079" r="46001" b="69929"/>
                  <a:stretch/>
                </p:blipFill>
                <p:spPr>
                  <a:xfrm>
                    <a:off x="1803717" y="1436472"/>
                    <a:ext cx="763930" cy="825527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1271" t="29204" r="46001" b="49694"/>
                  <a:stretch/>
                </p:blipFill>
                <p:spPr>
                  <a:xfrm>
                    <a:off x="1808539" y="2347955"/>
                    <a:ext cx="763930" cy="73354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1271" t="46852" r="46001" b="30022"/>
                  <a:stretch/>
                </p:blipFill>
                <p:spPr>
                  <a:xfrm>
                    <a:off x="1808537" y="3167453"/>
                    <a:ext cx="763930" cy="812801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림 15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1271" t="72652" r="46001" b="6623"/>
                  <a:stretch/>
                </p:blipFill>
                <p:spPr>
                  <a:xfrm>
                    <a:off x="1803717" y="4033625"/>
                    <a:ext cx="763930" cy="8034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그룹 33"/>
                <p:cNvGrpSpPr/>
                <p:nvPr/>
              </p:nvGrpSpPr>
              <p:grpSpPr>
                <a:xfrm>
                  <a:off x="2517513" y="1437032"/>
                  <a:ext cx="804170" cy="3364086"/>
                  <a:chOff x="2818045" y="1437032"/>
                  <a:chExt cx="804170" cy="3364086"/>
                </a:xfrm>
              </p:grpSpPr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2782" t="6705" r="23457" b="69318"/>
                  <a:stretch/>
                </p:blipFill>
                <p:spPr>
                  <a:xfrm>
                    <a:off x="2823562" y="1437032"/>
                    <a:ext cx="798653" cy="842721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2782" t="30682" r="23457" b="48795"/>
                  <a:stretch/>
                </p:blipFill>
                <p:spPr>
                  <a:xfrm>
                    <a:off x="2820804" y="2347955"/>
                    <a:ext cx="798653" cy="721360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2782" t="50916" r="23457" b="26248"/>
                  <a:stretch/>
                </p:blipFill>
                <p:spPr>
                  <a:xfrm>
                    <a:off x="2818046" y="3177680"/>
                    <a:ext cx="798653" cy="802641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2782" t="72307" r="23457" b="5997"/>
                  <a:stretch/>
                </p:blipFill>
                <p:spPr>
                  <a:xfrm>
                    <a:off x="2818045" y="4038559"/>
                    <a:ext cx="798653" cy="76255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3429675" y="1432720"/>
                  <a:ext cx="800773" cy="3377834"/>
                  <a:chOff x="3845313" y="1432720"/>
                  <a:chExt cx="800773" cy="3377834"/>
                </a:xfrm>
              </p:grpSpPr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6723" t="6706" b="69783"/>
                  <a:stretch/>
                </p:blipFill>
                <p:spPr>
                  <a:xfrm>
                    <a:off x="3845313" y="1432720"/>
                    <a:ext cx="799374" cy="826370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6723" t="30434" b="48970"/>
                  <a:stretch/>
                </p:blipFill>
                <p:spPr>
                  <a:xfrm>
                    <a:off x="3845313" y="2345415"/>
                    <a:ext cx="800773" cy="723900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6723" t="50715" b="27388"/>
                  <a:stretch/>
                </p:blipFill>
                <p:spPr>
                  <a:xfrm>
                    <a:off x="3862276" y="3177680"/>
                    <a:ext cx="782412" cy="769620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6723" t="73825" b="5130"/>
                  <a:stretch/>
                </p:blipFill>
                <p:spPr>
                  <a:xfrm>
                    <a:off x="3862275" y="4033625"/>
                    <a:ext cx="782412" cy="776929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07" name="TextBox 106"/>
            <p:cNvSpPr txBox="1"/>
            <p:nvPr/>
          </p:nvSpPr>
          <p:spPr>
            <a:xfrm>
              <a:off x="771089" y="1713053"/>
              <a:ext cx="3324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Train Data(</a:t>
              </a:r>
              <a:r>
                <a:rPr lang="ko-KR" altLang="en-US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정상</a:t>
              </a:r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r>
                <a:rPr lang="ko-KR" altLang="en-US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단일결함</a:t>
              </a:r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8250818" y="3112853"/>
            <a:ext cx="3096585" cy="1876789"/>
            <a:chOff x="626412" y="4209502"/>
            <a:chExt cx="3472258" cy="2104478"/>
          </a:xfrm>
        </p:grpSpPr>
        <p:grpSp>
          <p:nvGrpSpPr>
            <p:cNvPr id="105" name="그룹 104"/>
            <p:cNvGrpSpPr/>
            <p:nvPr/>
          </p:nvGrpSpPr>
          <p:grpSpPr>
            <a:xfrm>
              <a:off x="626412" y="4563163"/>
              <a:ext cx="3472258" cy="1750817"/>
              <a:chOff x="626412" y="4563163"/>
              <a:chExt cx="3472258" cy="175081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12" y="4563163"/>
                <a:ext cx="1674344" cy="1750817"/>
              </a:xfrm>
              <a:prstGeom prst="rect">
                <a:avLst/>
              </a:prstGeom>
            </p:spPr>
          </p:pic>
          <p:grpSp>
            <p:nvGrpSpPr>
              <p:cNvPr id="55" name="그룹 54"/>
              <p:cNvGrpSpPr/>
              <p:nvPr/>
            </p:nvGrpSpPr>
            <p:grpSpPr>
              <a:xfrm>
                <a:off x="2484581" y="4651885"/>
                <a:ext cx="1614089" cy="1579764"/>
                <a:chOff x="5496701" y="2941320"/>
                <a:chExt cx="3523876" cy="3448939"/>
              </a:xfrm>
            </p:grpSpPr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95" t="29142" r="66910" b="49749"/>
                <a:stretch/>
              </p:blipFill>
              <p:spPr>
                <a:xfrm>
                  <a:off x="5496701" y="3865339"/>
                  <a:ext cx="829805" cy="741680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877" t="72902" r="22027" b="7493"/>
                <a:stretch/>
              </p:blipFill>
              <p:spPr>
                <a:xfrm>
                  <a:off x="7295088" y="5650611"/>
                  <a:ext cx="843280" cy="688848"/>
                </a:xfrm>
                <a:prstGeom prst="rect">
                  <a:avLst/>
                </a:prstGeom>
              </p:spPr>
            </p:pic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625" t="6538" b="70473"/>
                <a:stretch/>
              </p:blipFill>
              <p:spPr>
                <a:xfrm>
                  <a:off x="8268737" y="2941320"/>
                  <a:ext cx="751840" cy="80772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317" t="7089" r="46727" b="71051"/>
                <a:stretch/>
              </p:blipFill>
              <p:spPr>
                <a:xfrm>
                  <a:off x="6463547" y="2962656"/>
                  <a:ext cx="670560" cy="768096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95" t="49673" r="66910" b="28062"/>
                <a:stretch/>
              </p:blipFill>
              <p:spPr>
                <a:xfrm>
                  <a:off x="5523788" y="4723318"/>
                  <a:ext cx="829805" cy="782320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95" t="71374" r="66910" b="6939"/>
                <a:stretch/>
              </p:blipFill>
              <p:spPr>
                <a:xfrm>
                  <a:off x="5523787" y="5628258"/>
                  <a:ext cx="829805" cy="762001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95" t="6327" r="66910" b="70540"/>
                <a:stretch/>
              </p:blipFill>
              <p:spPr>
                <a:xfrm>
                  <a:off x="5501523" y="2956560"/>
                  <a:ext cx="829805" cy="812800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317" t="28948" r="46727" b="50405"/>
                <a:stretch/>
              </p:blipFill>
              <p:spPr>
                <a:xfrm>
                  <a:off x="6471527" y="3867371"/>
                  <a:ext cx="670560" cy="725424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317" t="49596" r="46727" b="27850"/>
                <a:stretch/>
              </p:blipFill>
              <p:spPr>
                <a:xfrm>
                  <a:off x="6479507" y="4735069"/>
                  <a:ext cx="670560" cy="792480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317" t="71629" r="46727" b="7378"/>
                <a:stretch/>
              </p:blipFill>
              <p:spPr>
                <a:xfrm>
                  <a:off x="6479506" y="5626227"/>
                  <a:ext cx="670560" cy="737616"/>
                </a:xfrm>
                <a:prstGeom prst="rect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877" t="7320" r="22027" b="69952"/>
                <a:stretch/>
              </p:blipFill>
              <p:spPr>
                <a:xfrm>
                  <a:off x="7287108" y="2950464"/>
                  <a:ext cx="843280" cy="798576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877" t="29353" r="22027" b="49480"/>
                <a:stretch/>
              </p:blipFill>
              <p:spPr>
                <a:xfrm>
                  <a:off x="7295088" y="3861275"/>
                  <a:ext cx="843280" cy="743712"/>
                </a:xfrm>
                <a:prstGeom prst="rect">
                  <a:avLst/>
                </a:prstGeom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877" t="49826" r="22027" b="27446"/>
                <a:stretch/>
              </p:blipFill>
              <p:spPr>
                <a:xfrm>
                  <a:off x="7288416" y="4717222"/>
                  <a:ext cx="843280" cy="798576"/>
                </a:xfrm>
                <a:prstGeom prst="rect">
                  <a:avLst/>
                </a:prstGeom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625" t="29310" b="50737"/>
                <a:stretch/>
              </p:blipFill>
              <p:spPr>
                <a:xfrm>
                  <a:off x="8268737" y="3878039"/>
                  <a:ext cx="751840" cy="701040"/>
                </a:xfrm>
                <a:prstGeom prst="rect">
                  <a:avLst/>
                </a:prstGeom>
              </p:spPr>
            </p:pic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625" t="49913" b="28183"/>
                <a:stretch/>
              </p:blipFill>
              <p:spPr>
                <a:xfrm>
                  <a:off x="8261033" y="4738558"/>
                  <a:ext cx="751840" cy="769620"/>
                </a:xfrm>
                <a:prstGeom prst="rect">
                  <a:avLst/>
                </a:prstGeom>
              </p:spPr>
            </p:pic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625" t="72468" b="7146"/>
                <a:stretch/>
              </p:blipFill>
              <p:spPr>
                <a:xfrm>
                  <a:off x="8268737" y="5653659"/>
                  <a:ext cx="751840" cy="716280"/>
                </a:xfrm>
                <a:prstGeom prst="rect">
                  <a:avLst/>
                </a:prstGeom>
              </p:spPr>
            </p:pic>
          </p:grpSp>
        </p:grpSp>
        <p:sp>
          <p:nvSpPr>
            <p:cNvPr id="108" name="TextBox 107"/>
            <p:cNvSpPr txBox="1"/>
            <p:nvPr/>
          </p:nvSpPr>
          <p:spPr>
            <a:xfrm>
              <a:off x="626412" y="4209502"/>
              <a:ext cx="346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Test Data(</a:t>
              </a:r>
              <a:r>
                <a:rPr lang="ko-KR" altLang="en-US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이중결함</a:t>
              </a:r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8145529" y="5182970"/>
            <a:ext cx="3394627" cy="5528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필요시</a:t>
            </a:r>
            <a:r>
              <a: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N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씩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추가하여</a:t>
            </a:r>
            <a:endParaRPr lang="en-US" altLang="ko-KR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다른 </a:t>
            </a:r>
            <a:r>
              <a: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2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도출</a:t>
            </a:r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5" name="직선 화살표 연결선 114"/>
          <p:cNvCxnSpPr>
            <a:stCxn id="66" idx="3"/>
            <a:endCxn id="112" idx="1"/>
          </p:cNvCxnSpPr>
          <p:nvPr/>
        </p:nvCxnSpPr>
        <p:spPr>
          <a:xfrm flipV="1">
            <a:off x="7543800" y="5459415"/>
            <a:ext cx="601729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결과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예측 결과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71784"/>
              </p:ext>
            </p:extLst>
          </p:nvPr>
        </p:nvGraphicFramePr>
        <p:xfrm>
          <a:off x="740156" y="3048213"/>
          <a:ext cx="10800000" cy="3801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328326055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3352574355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341962706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1458156654"/>
                    </a:ext>
                  </a:extLst>
                </a:gridCol>
              </a:tblGrid>
              <a:tr h="275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Label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유형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</a:t>
                      </a:r>
                      <a:r>
                        <a:rPr lang="en-US" altLang="ko-KR" sz="20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+ </a:t>
                      </a:r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Cosine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 +</a:t>
                      </a:r>
                      <a:r>
                        <a:rPr lang="en-US" altLang="ko-KR" sz="20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Euclidean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45468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Center+Edge_Loc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1 0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10.6%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61.6%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2507720288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Center+Edge_Ring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1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12.5%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339066551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0 1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38.4%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40.4%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466105361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12.9%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16.8%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61173567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Donut+Edge_Loc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1 1 0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4.5%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75.0%</a:t>
                      </a:r>
                      <a:endParaRPr lang="en-US" altLang="ko-KR" sz="1800" b="1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923484215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Donut+Edge_Ring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1 0 1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19.6%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3817478957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Donut+Loc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1 0 0 1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6.1%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52.0%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2803591225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Donut+Scratch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1 0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8.0%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398430384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Edge_Loc+Loc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1 0 1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52.1%</a:t>
                      </a:r>
                      <a:endParaRPr lang="en-US" altLang="ko-KR" sz="1800" b="1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424820985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Edge_Loc+Scratch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1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34.5%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50.0%</a:t>
                      </a:r>
                      <a:endParaRPr lang="en-US" altLang="ko-KR" sz="1800" b="1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975617459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Edge_Ring+Loc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0 1 1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1.0%</a:t>
                      </a:r>
                      <a:endParaRPr lang="en-US" altLang="ko-KR" sz="16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2482309358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0 1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0.0%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393642381"/>
                  </a:ext>
                </a:extLst>
              </a:tr>
              <a:tr h="222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0 0 1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87%</a:t>
                      </a:r>
                      <a:endParaRPr lang="en-US" altLang="ko-KR" sz="1800" b="1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83.7%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647727049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083366"/>
              </p:ext>
            </p:extLst>
          </p:nvPr>
        </p:nvGraphicFramePr>
        <p:xfrm>
          <a:off x="740156" y="1270195"/>
          <a:ext cx="10800000" cy="157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328326055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352574355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419627062"/>
                    </a:ext>
                  </a:extLst>
                </a:gridCol>
              </a:tblGrid>
              <a:tr h="295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평가지표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 + Cosine</a:t>
                      </a:r>
                      <a:endParaRPr lang="ko-KR" altLang="en-US" sz="20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 + Euclidean</a:t>
                      </a:r>
                      <a:endParaRPr lang="ko-KR" altLang="en-US" sz="2000" smtClean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45468"/>
                  </a:ext>
                </a:extLst>
              </a:tr>
              <a:tr h="295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Accuracy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21.4692%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25.4154%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7720288"/>
                  </a:ext>
                </a:extLst>
              </a:tr>
              <a:tr h="295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F1-Score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47.2479%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48.6249%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066551"/>
                  </a:ext>
                </a:extLst>
              </a:tr>
              <a:tr h="295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Recall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46.8894%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47.6562%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6105361"/>
                  </a:ext>
                </a:extLst>
              </a:tr>
              <a:tr h="295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Precision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53.5908%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55.6471%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17356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643149"/>
              </p:ext>
            </p:extLst>
          </p:nvPr>
        </p:nvGraphicFramePr>
        <p:xfrm>
          <a:off x="740155" y="7215809"/>
          <a:ext cx="10800000" cy="1989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32832605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35257435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196270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45815665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075505622"/>
                    </a:ext>
                  </a:extLst>
                </a:gridCol>
              </a:tblGrid>
              <a:tr h="445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Label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유형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</a:t>
                      </a:r>
                      <a:r>
                        <a:rPr lang="en-US" altLang="ko-KR" sz="14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+ </a:t>
                      </a:r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Cosine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 +</a:t>
                      </a:r>
                      <a:r>
                        <a:rPr lang="en-US" altLang="ko-KR" sz="14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Euclidean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선행연구</a:t>
                      </a:r>
                      <a:endParaRPr lang="en-US" altLang="ko-KR" sz="1400" smtClean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(CNN + Convolutional Autoencoder + </a:t>
                      </a:r>
                      <a:r>
                        <a:rPr lang="ko-KR" altLang="en-US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임계값</a:t>
                      </a:r>
                      <a:r>
                        <a:rPr lang="en-US" altLang="ko-KR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931" marR="68931" marT="34465" marB="3446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45468"/>
                  </a:ext>
                </a:extLst>
              </a:tr>
              <a:tr h="308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Center+Edge_Loc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1 0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10.6%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61.6%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59%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2507720288"/>
                  </a:ext>
                </a:extLst>
              </a:tr>
              <a:tr h="308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Center+Edge_Ring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1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12.5%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339066551"/>
                  </a:ext>
                </a:extLst>
              </a:tr>
              <a:tr h="308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12.9%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16.8%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61173567"/>
                  </a:ext>
                </a:extLst>
              </a:tr>
              <a:tr h="308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Edge_Loc+Scratch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1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34.5%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50.0%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41.6%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975617459"/>
                  </a:ext>
                </a:extLst>
              </a:tr>
              <a:tr h="308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0 1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64.4%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39364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2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798461" y="4432365"/>
            <a:ext cx="6871489" cy="564649"/>
            <a:chOff x="2418815" y="4827396"/>
            <a:chExt cx="6871489" cy="564649"/>
          </a:xfrm>
        </p:grpSpPr>
        <p:grpSp>
          <p:nvGrpSpPr>
            <p:cNvPr id="31" name="그룹 30"/>
            <p:cNvGrpSpPr/>
            <p:nvPr/>
          </p:nvGrpSpPr>
          <p:grpSpPr>
            <a:xfrm>
              <a:off x="2418815" y="4827396"/>
              <a:ext cx="3513622" cy="564649"/>
              <a:chOff x="2657315" y="4589025"/>
              <a:chExt cx="6598657" cy="1060424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7315" y="4589025"/>
                <a:ext cx="3321810" cy="1060424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0156" y="4589025"/>
                <a:ext cx="3115816" cy="1060424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6068251" y="4897985"/>
              <a:ext cx="3222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Recall: </a:t>
              </a:r>
              <a:r>
                <a:rPr lang="ko-KR" altLang="en-US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결함을 탐지하는 능력</a:t>
              </a:r>
              <a:endParaRPr lang="en-US" altLang="ko-KR" sz="1200" smtClean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Precision: </a:t>
              </a:r>
              <a:r>
                <a:rPr lang="ko-KR" altLang="en-US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정상품을 불량으로 분류 안하는 능력</a:t>
              </a:r>
              <a:r>
                <a:rPr lang="en-US" altLang="ko-KR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21192" y="1169113"/>
            <a:ext cx="10320193" cy="3364049"/>
            <a:chOff x="98262" y="3266213"/>
            <a:chExt cx="12083785" cy="3232356"/>
          </a:xfrm>
        </p:grpSpPr>
        <p:grpSp>
          <p:nvGrpSpPr>
            <p:cNvPr id="3" name="그룹 2"/>
            <p:cNvGrpSpPr/>
            <p:nvPr/>
          </p:nvGrpSpPr>
          <p:grpSpPr>
            <a:xfrm>
              <a:off x="98262" y="3266213"/>
              <a:ext cx="12083785" cy="3232356"/>
              <a:chOff x="98262" y="3266213"/>
              <a:chExt cx="12083785" cy="3232356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62" y="3500489"/>
                <a:ext cx="6041893" cy="299808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0155" y="3500490"/>
                <a:ext cx="6041892" cy="2998079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80928" y="3302178"/>
                <a:ext cx="1598390" cy="354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Euclidean</a:t>
                </a:r>
                <a:endParaRPr lang="ko-KR" altLang="en-US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660568" y="3266213"/>
                <a:ext cx="13618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Cosine</a:t>
                </a:r>
                <a:endParaRPr lang="ko-KR" altLang="en-US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570471" y="6259385"/>
              <a:ext cx="5408653" cy="225539"/>
              <a:chOff x="570471" y="6259385"/>
              <a:chExt cx="5408653" cy="22553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70471" y="6269480"/>
                <a:ext cx="68936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Center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59840" y="6269480"/>
                <a:ext cx="68936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Dount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869705" y="6271255"/>
                <a:ext cx="773935" cy="1991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Edge_Loc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37267" y="6259385"/>
                <a:ext cx="845501" cy="207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Edge_Ring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254046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Loc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854978" y="6259385"/>
                <a:ext cx="761907" cy="1991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Near_Full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44347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Scratch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68953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Random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6612364" y="6259385"/>
              <a:ext cx="5408653" cy="225539"/>
              <a:chOff x="570471" y="6259385"/>
              <a:chExt cx="5408653" cy="22553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70471" y="6269480"/>
                <a:ext cx="68936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Center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59840" y="6269480"/>
                <a:ext cx="68936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Dount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878266" y="6271255"/>
                <a:ext cx="777807" cy="207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Edge_Loc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41653" y="6259385"/>
                <a:ext cx="836649" cy="1991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Edge_Ring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54046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Loc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55658" y="6259385"/>
                <a:ext cx="761228" cy="207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Near_Full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44347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Scratch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268953" y="6259385"/>
                <a:ext cx="71017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Random</a:t>
                </a:r>
                <a:endParaRPr lang="ko-KR" altLang="en-US" sz="8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sp>
        <p:nvSpPr>
          <p:cNvPr id="26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결과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예측 결과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27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0278" y="4713604"/>
            <a:ext cx="1087975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Good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Edge_Ring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긍정적인 수치를 보여주며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0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Euclidean</a:t>
            </a:r>
            <a:r>
              <a:rPr lang="ko-KR" altLang="en-US" sz="20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0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Edge_Ring</a:t>
            </a:r>
            <a:r>
              <a:rPr lang="ko-KR" altLang="en-US" sz="20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상대적으로 높다</a:t>
            </a:r>
            <a:r>
              <a:rPr lang="en-US" altLang="ko-KR" sz="20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>
              <a:solidFill>
                <a:srgbClr val="1F77B4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en-US" altLang="ko-KR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Near_Full</a:t>
            </a:r>
            <a:r>
              <a:rPr lang="ko-KR" altLang="en-US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</a:t>
            </a:r>
            <a:r>
              <a:rPr lang="ko-KR" altLang="en-US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혼합결함이 없었는데</a:t>
            </a:r>
            <a:r>
              <a:rPr lang="en-US" altLang="ko-KR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 유형에 비해 좋은 결과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보여줬다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/>
          </a:p>
          <a:p>
            <a:r>
              <a:rPr lang="en-US" altLang="ko-KR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Bad</a:t>
            </a: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Edge_Loc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굉장히 취약한 모습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보여주고 있다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Loc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Scratch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Recall(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재현율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Precision(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정밀도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비해 상대적으로 낮다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→ 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탐지능력에 문제발생</a:t>
            </a:r>
            <a:endParaRPr lang="en-US" altLang="ko-KR" sz="200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64379" y="1682885"/>
            <a:ext cx="558869" cy="28484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478291" y="1684710"/>
            <a:ext cx="551678" cy="2848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224476" y="1651247"/>
            <a:ext cx="558869" cy="28484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652147" y="1663043"/>
            <a:ext cx="551678" cy="2848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결과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선행연구와의 비교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52370"/>
              </p:ext>
            </p:extLst>
          </p:nvPr>
        </p:nvGraphicFramePr>
        <p:xfrm>
          <a:off x="740155" y="1702342"/>
          <a:ext cx="10800000" cy="1968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32832605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35257435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4196270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45815665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075505622"/>
                    </a:ext>
                  </a:extLst>
                </a:gridCol>
              </a:tblGrid>
              <a:tr h="44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Label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유형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</a:t>
                      </a:r>
                      <a:r>
                        <a:rPr lang="en-US" altLang="ko-KR" sz="14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+ </a:t>
                      </a:r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Cosine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Vit +</a:t>
                      </a:r>
                      <a:r>
                        <a:rPr lang="en-US" altLang="ko-KR" sz="1400" baseline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en-US" altLang="ko-KR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Euclidean</a:t>
                      </a:r>
                      <a:endParaRPr lang="ko-KR" altLang="en-US" sz="14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8931" marR="68931" marT="34465" marB="34465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선행연구</a:t>
                      </a:r>
                      <a:endParaRPr lang="en-US" altLang="ko-KR" sz="1400" smtClean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(CNN + Convolutional Autoencoder + </a:t>
                      </a:r>
                      <a:r>
                        <a:rPr lang="ko-KR" altLang="en-US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임계값</a:t>
                      </a:r>
                      <a:r>
                        <a:rPr lang="en-US" altLang="ko-KR" sz="80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931" marR="68931" marT="34465" marB="3446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45468"/>
                  </a:ext>
                </a:extLst>
              </a:tr>
              <a:tr h="30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Center+Edge_Loc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1 0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10.6%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61.6%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59%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2507720288"/>
                  </a:ext>
                </a:extLst>
              </a:tr>
              <a:tr h="30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Center+Edge_Ring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1 0 0 0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12.5%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69%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339066551"/>
                  </a:ext>
                </a:extLst>
              </a:tr>
              <a:tr h="30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[1 0 0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12.9%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16.8%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61173567"/>
                  </a:ext>
                </a:extLst>
              </a:tr>
              <a:tr h="30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Edge_Loc+Scratch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1 0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34.5%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50.0%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41.6%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975617459"/>
                  </a:ext>
                </a:extLst>
              </a:tr>
              <a:tr h="30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Edge_Ring+Scratch 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[0 0 0 1 0 0 1 0]</a:t>
                      </a: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0%</a:t>
                      </a:r>
                      <a:endParaRPr lang="en-US" altLang="ko-KR" sz="1400" b="0" i="0" u="none" strike="noStrike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0" i="0" u="none" strike="noStrike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64.4%</a:t>
                      </a:r>
                      <a:endParaRPr lang="en-US" altLang="ko-KR" sz="1800" b="0" i="0" u="none" strike="noStrike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744" marR="5744" marT="5744" marB="0" anchor="ctr"/>
                </a:tc>
                <a:extLst>
                  <a:ext uri="{0D108BD9-81ED-4DB2-BD59-A6C34878D82A}">
                    <a16:rowId xmlns:a16="http://schemas.microsoft.com/office/drawing/2014/main" val="13936423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154" y="4351030"/>
            <a:ext cx="108000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Vit + Euclidean </a:t>
            </a:r>
            <a:r>
              <a:rPr lang="ko-KR" altLang="en-US" sz="20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</a:t>
            </a:r>
            <a:r>
              <a:rPr lang="en-US" altLang="ko-KR" sz="2400" smtClean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Center+Edge_Loc, Edge_Loc</a:t>
            </a:r>
            <a:r>
              <a:rPr lang="ko-KR" altLang="en-US" sz="2000" smtClean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선행연구보다 더 좋은 수치 기록</a:t>
            </a:r>
            <a:r>
              <a:rPr lang="ko-KR" altLang="en-US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했다</a:t>
            </a:r>
            <a:r>
              <a:rPr lang="en-US" altLang="ko-KR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20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</a:t>
            </a:r>
            <a:r>
              <a:rPr lang="ko-KR" altLang="en-US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 외의 결함유형은 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예측결과의 차이가 </a:t>
            </a:r>
            <a:r>
              <a:rPr lang="en-US" altLang="ko-KR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유형의 차이에 비해 매우 큰 격차</a:t>
            </a:r>
            <a:r>
              <a:rPr lang="ko-KR" altLang="en-US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존재했다</a:t>
            </a:r>
            <a:r>
              <a:rPr lang="en-US" altLang="ko-KR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1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결론 및 한계점 그리고 향후 연구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40156" y="1538485"/>
            <a:ext cx="3240000" cy="108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시사점</a:t>
            </a:r>
            <a:endParaRPr lang="ko-KR" altLang="en-US" sz="20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40156" y="2941004"/>
            <a:ext cx="3240000" cy="108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  <a:endParaRPr lang="ko-KR" altLang="en-US" sz="20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stCxn id="4" idx="3"/>
            <a:endCxn id="8" idx="1"/>
          </p:cNvCxnSpPr>
          <p:nvPr/>
        </p:nvCxnSpPr>
        <p:spPr>
          <a:xfrm>
            <a:off x="3980156" y="2078485"/>
            <a:ext cx="2160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140156" y="1545342"/>
            <a:ext cx="5400000" cy="1066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동일 컨셉을 가진 연구보다 </a:t>
            </a:r>
            <a:r>
              <a:rPr lang="en-US" altLang="ko-KR" sz="11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Edge-Loc</a:t>
            </a:r>
            <a:r>
              <a:rPr lang="ko-KR" altLang="en-US" sz="110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smtClean="0">
                <a:solidFill>
                  <a:srgbClr val="1F77B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결함유형에서 더 높은 수치의 예측률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보여주었다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주제의 경우 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주로 사용하는데 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구현해보았다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40156" y="2753669"/>
            <a:ext cx="5400000" cy="14484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결함은 어느 정도 탐지하지만 </a:t>
            </a:r>
            <a:r>
              <a:rPr lang="ko-KR" altLang="en-US" sz="11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대다수의 결함유형을 탐지하는데 있어서 좋은 성능을 보이지 못했다</a:t>
            </a:r>
            <a:r>
              <a:rPr lang="en-US" altLang="ko-KR" sz="11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10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구현에 있어서 </a:t>
            </a:r>
            <a:r>
              <a:rPr lang="ko-KR" altLang="en-US" sz="11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파라미터들의 최적값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찾지 못했다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Scratch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Edge_Loc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가장 낮은 수치가 나왔는데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두 결함유형은 타 결함에 비해 굉장히 두껍게 형성되지않고 얇게 형성되는 데이터임을 확인했다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</a:t>
            </a:r>
            <a:r>
              <a:rPr lang="ko-KR" altLang="en-US" sz="11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얇게 형성되는 결함 유형 탐지에는 부적합하다</a:t>
            </a:r>
            <a:r>
              <a:rPr lang="en-US" altLang="ko-KR" sz="11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13" name="직선 연결선 12"/>
          <p:cNvCxnSpPr>
            <a:stCxn id="5" idx="3"/>
            <a:endCxn id="12" idx="1"/>
          </p:cNvCxnSpPr>
          <p:nvPr/>
        </p:nvCxnSpPr>
        <p:spPr>
          <a:xfrm flipV="1">
            <a:off x="3980156" y="3477872"/>
            <a:ext cx="2160000" cy="3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740156" y="4204856"/>
            <a:ext cx="3240000" cy="108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 연구방향</a:t>
            </a:r>
            <a:endParaRPr lang="ko-KR" altLang="en-US" sz="20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40156" y="4357969"/>
            <a:ext cx="5400000" cy="7682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고차원인 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차원 축소의 중요성</a:t>
            </a:r>
            <a:endParaRPr lang="en-US" altLang="ko-KR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학습되지않는 데이터에 대한 예측 방법론</a:t>
            </a:r>
            <a:endParaRPr lang="en-US" altLang="ko-KR" sz="110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가상 데이터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Modality 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</p:txBody>
      </p:sp>
      <p:cxnSp>
        <p:nvCxnSpPr>
          <p:cNvPr id="41" name="직선 연결선 40"/>
          <p:cNvCxnSpPr>
            <a:stCxn id="39" idx="3"/>
            <a:endCxn id="40" idx="1"/>
          </p:cNvCxnSpPr>
          <p:nvPr/>
        </p:nvCxnSpPr>
        <p:spPr>
          <a:xfrm flipV="1">
            <a:off x="3980156" y="4742075"/>
            <a:ext cx="2160000" cy="27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40156" y="5448700"/>
            <a:ext cx="3240000" cy="108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연구주제의 시사점</a:t>
            </a:r>
            <a:endParaRPr lang="ko-KR" altLang="en-US" sz="20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40156" y="5477501"/>
            <a:ext cx="5400000" cy="10511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없던 혼합 결함유형을 탐지 및 예측은 미세화 및 복잡성이</a:t>
            </a:r>
            <a:endParaRPr lang="en-US" altLang="ko-KR" sz="110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증가하는 제조공정에서 빠른 진단과 대처가 매우 중요하기에</a:t>
            </a:r>
            <a:endParaRPr lang="en-US" altLang="ko-KR" sz="110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주제의 연구들이 필요하다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10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10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유형에 대한 정확하고 빠른 탐지 및 예측은 앞으로의 제조공정에서 비용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시간등의 여러 측면에서의 손실을 최소화할 것이다</a:t>
            </a:r>
            <a:r>
              <a:rPr lang="en-US" altLang="ko-KR" sz="110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4" name="직선 연결선 23"/>
          <p:cNvCxnSpPr>
            <a:stCxn id="22" idx="3"/>
            <a:endCxn id="23" idx="1"/>
          </p:cNvCxnSpPr>
          <p:nvPr/>
        </p:nvCxnSpPr>
        <p:spPr>
          <a:xfrm>
            <a:off x="3980156" y="5988700"/>
            <a:ext cx="2160000" cy="144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851916" y="2379700"/>
            <a:ext cx="10503408" cy="2135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38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감사합니다</a:t>
            </a:r>
            <a:r>
              <a:rPr lang="en-US" altLang="ko-KR" sz="138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.</a:t>
            </a:r>
            <a:endParaRPr lang="en-US" altLang="ko-KR" sz="13800" b="1" spc="-5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0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3262" y="456203"/>
            <a:ext cx="1017089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  <a:endParaRPr lang="en-US" altLang="ko-KR" sz="1400" b="1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/>
            <a:r>
              <a:rPr lang="en-US" altLang="ko-KR" sz="1400" smtClean="0"/>
              <a:t> </a:t>
            </a:r>
            <a:endParaRPr lang="en-US" altLang="ko-KR" sz="1400"/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Chien, C. F., Hsu, S. C., &amp; Chen, Y. J. (2013). A system for online detection and classification of wafer bin map defect patterns for manufacturing intelligence. International Journal of Production Research, 51(8), 2324-2338.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[2] Jeong, Y. S., Kim, S. J., &amp; Jeong, M. K. (2008). Automatic identification of defect patterns in semiconductor wafer maps using spatial correlogram and dynamic time warping. IEEE Transactions on Semiconductor manufacturing, 21(4), 625-637.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[3] Kim, J., Lee, Y., &amp; Kim, H. (2018). Detection and clustering of mixed-type defect patterns in wafer bin maps. Iise Transactions, 50(2), 99-111.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[4] Kim, H. K., &amp; Shim, J. (2024). Generalized zero-shot learning for classifying unseen wafer map patterns. Engineering Applications of Artificial Intelligence, 133, 108476.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[5] Byun, Y., &amp; Baek, J. G. (2020, January). Mixed Pattern Recognition Methodology on Wafer Maps with Pre-trained Convolutional Neural Networks. In ICAART (2) (pp. 974-979).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[6] Shim, J., &amp; Kang, S. (2023). Learning from single-defect wafer maps to classify mixed-defect wafer maps. Expert Systems with Applications, 233, 120923.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[7] Yu, N., Chen, H., Xu, Q., &amp; Hasan, M. M. (2021, October). Wafer map defect recognition with few shot learning based on hybrid self-attention mechanism and prototype network. In 2021 China Automation Congress (CAC) (pp. 4128-4134). IEEE.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[8] Wang, R., &amp; Wang, S. (2023). Similarity searching for fault diagnosis of defect patterns in wafer bin maps. Computers &amp; Industrial Engineering, 185, 109679.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[9] Zhao, J., &amp; Tang, L. (2023, June). Metavit-Trans: A Framework for Mixed-Type Defect Detection of Wafers with Vision Transformer Combined with Meta-Learning and Transfer Learning. In 2023 China Semiconductor Technology International Conference (CSTIC) (pp. 1-3). IEEE.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[10] Vaswani, A., Shazeer, N., Parmar, N., Uszkoreit, J., Jones, L., Gomez, A. N., ... &amp; Polosukhin, I. (2017). Attention is all you need. Advances in neural information processing systems, 30.</a:t>
            </a:r>
          </a:p>
          <a:p>
            <a:pPr fontAlgn="base"/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[11] Dosovitskiy, A., Beyer, L., Kolesnikov, A., Weissenborn, D., Zhai, X., Unterthiner, T., ... &amp; Houlsby, N. (2020). An image is worth 16x16 words: Transformers for image recognition at scale. arXiv preprint arXiv:2010.11929.</a:t>
            </a:r>
          </a:p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8286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 txBox="1">
            <a:spLocks/>
          </p:cNvSpPr>
          <p:nvPr/>
        </p:nvSpPr>
        <p:spPr>
          <a:xfrm>
            <a:off x="851916" y="2379700"/>
            <a:ext cx="10503408" cy="2135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 algn="ctr">
              <a:lnSpc>
                <a:spcPct val="100000"/>
              </a:lnSpc>
              <a:spcBef>
                <a:spcPts val="95"/>
              </a:spcBef>
            </a:pPr>
            <a:r>
              <a:rPr lang="en-US" altLang="ko-KR" sz="138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Appendix</a:t>
            </a:r>
            <a:endParaRPr lang="en-US" altLang="ko-KR" sz="13800" b="1" spc="-5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5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연구배경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반도체 산업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33196" y="1318473"/>
            <a:ext cx="7833360" cy="4920647"/>
            <a:chOff x="933196" y="1318473"/>
            <a:chExt cx="7833360" cy="4920647"/>
          </a:xfrm>
        </p:grpSpPr>
        <p:grpSp>
          <p:nvGrpSpPr>
            <p:cNvPr id="18" name="그룹 17"/>
            <p:cNvGrpSpPr/>
            <p:nvPr/>
          </p:nvGrpSpPr>
          <p:grpSpPr>
            <a:xfrm>
              <a:off x="933196" y="1318473"/>
              <a:ext cx="7833360" cy="4920647"/>
              <a:chOff x="933196" y="1318473"/>
              <a:chExt cx="7833360" cy="4920647"/>
            </a:xfrm>
          </p:grpSpPr>
          <p:pic>
            <p:nvPicPr>
              <p:cNvPr id="21" name="Picture 2" descr="2024년 한국 산업 전망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" t="31301" r="2633"/>
              <a:stretch/>
            </p:blipFill>
            <p:spPr bwMode="auto">
              <a:xfrm>
                <a:off x="933196" y="1859280"/>
                <a:ext cx="7802880" cy="2002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4"/>
              <a:srcRect r="64894"/>
              <a:stretch/>
            </p:blipFill>
            <p:spPr>
              <a:xfrm>
                <a:off x="933196" y="1343874"/>
                <a:ext cx="2942844" cy="358171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/>
              <a:srcRect l="83314"/>
              <a:stretch/>
            </p:blipFill>
            <p:spPr>
              <a:xfrm>
                <a:off x="3942080" y="1318473"/>
                <a:ext cx="1398742" cy="358171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5"/>
              <a:srcRect l="3735" t="46016" r="3827"/>
              <a:stretch/>
            </p:blipFill>
            <p:spPr>
              <a:xfrm>
                <a:off x="933196" y="4363164"/>
                <a:ext cx="7833360" cy="1875956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5"/>
              <a:srcRect r="65273" b="89165"/>
              <a:stretch/>
            </p:blipFill>
            <p:spPr>
              <a:xfrm>
                <a:off x="933196" y="3830581"/>
                <a:ext cx="2942844" cy="376531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83314"/>
              <a:stretch/>
            </p:blipFill>
            <p:spPr>
              <a:xfrm>
                <a:off x="3942080" y="3824443"/>
                <a:ext cx="1398742" cy="358171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6294120" y="2141220"/>
              <a:ext cx="563880" cy="1318260"/>
            </a:xfrm>
            <a:prstGeom prst="rect">
              <a:avLst/>
            </a:prstGeom>
            <a:solidFill>
              <a:srgbClr val="92D050">
                <a:alpha val="32157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294120" y="4544436"/>
              <a:ext cx="563880" cy="1318260"/>
            </a:xfrm>
            <a:prstGeom prst="rect">
              <a:avLst/>
            </a:prstGeom>
            <a:solidFill>
              <a:srgbClr val="92D050">
                <a:alpha val="32157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9136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https://www.investkorea.org/ik-kr/bbs/i-112/detail.do?ntt_sn=491211</a:t>
            </a:r>
            <a:endParaRPr lang="ko-KR" altLang="en-US" sz="10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9055470" y="1438911"/>
            <a:ext cx="2299854" cy="14473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혁신 의약 제품</a:t>
            </a:r>
            <a:endParaRPr lang="en-US" altLang="ko-KR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증가와 기저효과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063783" y="3086536"/>
            <a:ext cx="2291541" cy="14473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ICT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신제품과 수출용 중간재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증가로</a:t>
            </a:r>
            <a:endParaRPr lang="en-US" altLang="ko-KR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내수 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회복 전망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063783" y="4734161"/>
            <a:ext cx="2291541" cy="14473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수출과 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내수 회복으로 </a:t>
            </a:r>
            <a:r>
              <a:rPr lang="en-US" altLang="ko-KR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</a:t>
            </a:r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신산업군의</a:t>
            </a:r>
            <a:endParaRPr lang="en-US" altLang="ko-KR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 </a:t>
            </a:r>
            <a:r>
              <a: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확대 기대</a:t>
            </a:r>
          </a:p>
        </p:txBody>
      </p:sp>
      <p:cxnSp>
        <p:nvCxnSpPr>
          <p:cNvPr id="31" name="꺾인 연결선 30"/>
          <p:cNvCxnSpPr>
            <a:endCxn id="28" idx="1"/>
          </p:cNvCxnSpPr>
          <p:nvPr/>
        </p:nvCxnSpPr>
        <p:spPr>
          <a:xfrm rot="5400000" flipH="1" flipV="1">
            <a:off x="8001252" y="2963446"/>
            <a:ext cx="1855084" cy="25335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30" idx="1"/>
          </p:cNvCxnSpPr>
          <p:nvPr/>
        </p:nvCxnSpPr>
        <p:spPr>
          <a:xfrm rot="16200000" flipH="1">
            <a:off x="8161116" y="4555163"/>
            <a:ext cx="1543670" cy="261663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9" idx="1"/>
          </p:cNvCxnSpPr>
          <p:nvPr/>
        </p:nvCxnSpPr>
        <p:spPr>
          <a:xfrm flipV="1">
            <a:off x="8802116" y="3810205"/>
            <a:ext cx="26166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82130" y="5997160"/>
            <a:ext cx="2733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KOTRA </a:t>
            </a:r>
            <a:r>
              <a:rPr lang="en-US" altLang="ko-KR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전망</a:t>
            </a:r>
            <a:r>
              <a:rPr lang="en-US" altLang="ko-KR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2023</a:t>
            </a:r>
            <a:r>
              <a:rPr lang="ko-KR" altLang="en-US" sz="1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한국 산업 전망</a:t>
            </a:r>
          </a:p>
        </p:txBody>
      </p:sp>
    </p:spTree>
    <p:extLst>
      <p:ext uri="{BB962C8B-B14F-4D97-AF65-F5344CB8AC3E}">
        <p14:creationId xmlns:p14="http://schemas.microsoft.com/office/powerpoint/2010/main" val="11102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sp>
        <p:nvSpPr>
          <p:cNvPr id="4" name="object 4"/>
          <p:cNvSpPr txBox="1">
            <a:spLocks/>
          </p:cNvSpPr>
          <p:nvPr/>
        </p:nvSpPr>
        <p:spPr>
          <a:xfrm>
            <a:off x="851916" y="541664"/>
            <a:ext cx="1050340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목차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68359" y="1392429"/>
            <a:ext cx="3144552" cy="83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연구배경</a:t>
            </a:r>
            <a:endParaRPr lang="ko-KR" altLang="en-US" sz="24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68359" y="2492966"/>
            <a:ext cx="3144552" cy="83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</a:t>
            </a:r>
            <a:endParaRPr lang="ko-KR" altLang="en-US" sz="24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68359" y="3593503"/>
            <a:ext cx="3144552" cy="83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프레임워크 및 과정</a:t>
            </a:r>
            <a:endParaRPr lang="ko-KR" altLang="en-US" sz="24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68359" y="4694040"/>
            <a:ext cx="3144552" cy="83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lang="ko-KR" altLang="en-US" sz="24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68359" y="5794577"/>
            <a:ext cx="3144552" cy="83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 및 한계점</a:t>
            </a:r>
            <a:endParaRPr lang="ko-KR" altLang="en-US" sz="240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화살표 연결선 10"/>
          <p:cNvCxnSpPr>
            <a:stCxn id="5" idx="2"/>
            <a:endCxn id="6" idx="0"/>
          </p:cNvCxnSpPr>
          <p:nvPr/>
        </p:nvCxnSpPr>
        <p:spPr>
          <a:xfrm>
            <a:off x="6240635" y="2231140"/>
            <a:ext cx="0" cy="26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2"/>
            <a:endCxn id="7" idx="0"/>
          </p:cNvCxnSpPr>
          <p:nvPr/>
        </p:nvCxnSpPr>
        <p:spPr>
          <a:xfrm>
            <a:off x="6240635" y="3331677"/>
            <a:ext cx="0" cy="26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  <a:endCxn id="8" idx="0"/>
          </p:cNvCxnSpPr>
          <p:nvPr/>
        </p:nvCxnSpPr>
        <p:spPr>
          <a:xfrm>
            <a:off x="6240635" y="4432214"/>
            <a:ext cx="0" cy="26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9" idx="0"/>
          </p:cNvCxnSpPr>
          <p:nvPr/>
        </p:nvCxnSpPr>
        <p:spPr>
          <a:xfrm>
            <a:off x="6240635" y="5532751"/>
            <a:ext cx="0" cy="261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16" y="4562802"/>
            <a:ext cx="5547873" cy="2295198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7319" y="2071906"/>
            <a:ext cx="631800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Convolutional Autoencoder</a:t>
            </a: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Convolutional Layer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필터를 통해 특징을 감지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Pooling Layer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중요 특징을 인지 및 차원 축소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Encoder &amp; Decorder</a:t>
            </a: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Encoder: 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특징 정보를 저차원으로 압축</a:t>
            </a:r>
            <a:endParaRPr lang="en-US" altLang="ko-KR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Decorder: Encoder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기반으로 다시 이미지 재구성</a:t>
            </a:r>
            <a:endParaRPr lang="en-US" altLang="ko-KR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Wafer Map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결함 패턴을 인식하는 데 중요한 공간 특징을 보존하도록 초기 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조정 및 픽셀 좌표 정보 보존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향상에 도움</a:t>
            </a:r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CNN</a:t>
            </a:r>
            <a:r>
              <a:rPr lang="ko-KR" altLang="en-US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중요한 공간 세부 정보를 잃지 않고 웨이퍼 맵에 존재하는 복잡한 패턴을 </a:t>
            </a:r>
            <a:r>
              <a:rPr lang="ko-KR" altLang="en-US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효과적 학습 및 분류</a:t>
            </a:r>
            <a:r>
              <a:rPr lang="en-US" altLang="ko-KR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66" y="1619542"/>
            <a:ext cx="3985953" cy="25217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855" y="78305"/>
            <a:ext cx="4243530" cy="10083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1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04809" y="3434491"/>
            <a:ext cx="665051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단일과 혼합패턴의 구분 임계값 설정</a:t>
            </a:r>
            <a:endParaRPr lang="en-US" altLang="ko-KR" sz="20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mtClean="0"/>
              <a:t>= Maximum Class Prob – Second Maximum Class Prob</a:t>
            </a:r>
          </a:p>
          <a:p>
            <a:r>
              <a:rPr lang="en-US" altLang="ko-KR" smtClean="0"/>
              <a:t>= 0.96</a:t>
            </a:r>
          </a:p>
          <a:p>
            <a:endParaRPr lang="en-US" altLang="ko-KR"/>
          </a:p>
          <a:p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- 8</a:t>
            </a:r>
            <a:r>
              <a:rPr lang="ko-KR" altLang="en-US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가지의 단일결함과 </a:t>
            </a:r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가지의 혼합결함 데이터에 테스트</a:t>
            </a:r>
            <a:endParaRPr lang="en-US" altLang="ko-KR" sz="20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mtClean="0"/>
              <a:t>1) </a:t>
            </a:r>
            <a:r>
              <a:rPr lang="ko-KR" altLang="en-US" smtClean="0"/>
              <a:t>단일결함에서는 대부분 높은 수치를 보였다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2) </a:t>
            </a:r>
            <a:r>
              <a:rPr lang="ko-KR" altLang="en-US" smtClean="0"/>
              <a:t>혼합결함에서는 적합하지는 않았다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이유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유형 데이터와 혼합 유형 데이터의 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불균형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mtClean="0"/>
          </a:p>
          <a:p>
            <a:r>
              <a:rPr lang="en-US" altLang="ko-KR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혼합결함인 경우에는 적합하지않았다</a:t>
            </a:r>
            <a:r>
              <a:rPr lang="en-US" altLang="ko-KR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6" y="1251596"/>
            <a:ext cx="3313923" cy="210238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51915" y="3726266"/>
            <a:ext cx="3313923" cy="2257778"/>
            <a:chOff x="1344195" y="2885757"/>
            <a:chExt cx="2933954" cy="199890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b="38715"/>
            <a:stretch/>
          </p:blipFill>
          <p:spPr>
            <a:xfrm>
              <a:off x="1344195" y="2885757"/>
              <a:ext cx="2933954" cy="1998905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H="1">
              <a:off x="3480006" y="3249825"/>
              <a:ext cx="4726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811172" y="3065159"/>
              <a:ext cx="91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0.96</a:t>
              </a:r>
              <a:endPara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61710"/>
          <a:stretch/>
        </p:blipFill>
        <p:spPr>
          <a:xfrm>
            <a:off x="5684366" y="1282842"/>
            <a:ext cx="4358889" cy="185543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855" y="78305"/>
            <a:ext cx="4243530" cy="10083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5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9" y="120788"/>
            <a:ext cx="6950042" cy="9525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86" y="1259282"/>
            <a:ext cx="5859038" cy="26040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39" y="1337653"/>
            <a:ext cx="4671547" cy="2476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39" y="4151297"/>
            <a:ext cx="4671547" cy="2417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0539" y="3935942"/>
            <a:ext cx="6695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- Mixup</a:t>
            </a:r>
            <a:endParaRPr lang="en-US" altLang="ko-KR"/>
          </a:p>
          <a:p>
            <a:r>
              <a:rPr lang="en-US" altLang="ko-KR" smtClean="0"/>
              <a:t>= </a:t>
            </a:r>
            <a:r>
              <a:rPr lang="ko-KR" altLang="en-US" smtClean="0"/>
              <a:t>각</a:t>
            </a:r>
            <a:r>
              <a:rPr lang="en-US" altLang="ko-KR" smtClean="0"/>
              <a:t> </a:t>
            </a:r>
            <a:r>
              <a:rPr lang="ko-KR" altLang="en-US" smtClean="0"/>
              <a:t>픽셀의 위치에서 최대값만 선택 후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smtClean="0"/>
              <a:t>Mixup </a:t>
            </a:r>
            <a:r>
              <a:rPr lang="ko-KR" altLang="en-US" smtClean="0"/>
              <a:t>방식 실행함</a:t>
            </a:r>
            <a:r>
              <a:rPr lang="en-US" altLang="ko-KR" smtClean="0"/>
              <a:t>. </a:t>
            </a:r>
            <a:endParaRPr lang="en-US" altLang="ko-KR"/>
          </a:p>
          <a:p>
            <a:endParaRPr lang="en-US" altLang="ko-KR" b="1" smtClean="0"/>
          </a:p>
          <a:p>
            <a:r>
              <a:rPr lang="en-US" altLang="ko-KR" b="1" smtClean="0"/>
              <a:t>- Random Rotation</a:t>
            </a:r>
            <a:endParaRPr lang="en-US" altLang="ko-KR"/>
          </a:p>
          <a:p>
            <a:r>
              <a:rPr lang="en-US" altLang="ko-KR" smtClean="0"/>
              <a:t>= </a:t>
            </a:r>
            <a:r>
              <a:rPr lang="ko-KR" altLang="en-US" smtClean="0"/>
              <a:t>정규분포에 따라 </a:t>
            </a:r>
            <a:r>
              <a:rPr lang="en-US" altLang="ko-KR" smtClean="0"/>
              <a:t>0~360</a:t>
            </a:r>
            <a:r>
              <a:rPr lang="ko-KR" altLang="en-US" smtClean="0"/>
              <a:t>도 회전</a:t>
            </a:r>
            <a:r>
              <a:rPr lang="en-US" altLang="ko-KR"/>
              <a:t> </a:t>
            </a:r>
            <a:r>
              <a:rPr lang="en-US" altLang="ko-KR" smtClean="0"/>
              <a:t>+ 50%</a:t>
            </a:r>
            <a:r>
              <a:rPr lang="ko-KR" altLang="en-US" smtClean="0"/>
              <a:t>의 확률로 좌우반전</a:t>
            </a:r>
            <a:r>
              <a:rPr lang="en-US" altLang="ko-KR" smtClean="0"/>
              <a:t>.</a:t>
            </a:r>
            <a:endParaRPr lang="en-US" altLang="ko-KR"/>
          </a:p>
          <a:p>
            <a:endParaRPr lang="en-US" altLang="ko-KR" b="1" smtClean="0"/>
          </a:p>
          <a:p>
            <a:r>
              <a:rPr lang="en-US" altLang="ko-KR" b="1" smtClean="0"/>
              <a:t>- Noise Filtering</a:t>
            </a:r>
            <a:endParaRPr lang="en-US" altLang="ko-KR"/>
          </a:p>
          <a:p>
            <a:r>
              <a:rPr lang="en-US" altLang="ko-KR" smtClean="0"/>
              <a:t>= K=3, </a:t>
            </a:r>
            <a:r>
              <a:rPr lang="el-GR" altLang="ko-KR" smtClean="0"/>
              <a:t>θ</a:t>
            </a:r>
            <a:r>
              <a:rPr lang="en-US" altLang="ko-KR" smtClean="0"/>
              <a:t>=4/9</a:t>
            </a:r>
            <a:r>
              <a:rPr lang="ko-KR" altLang="en-US" smtClean="0"/>
              <a:t>로 지정하여 </a:t>
            </a:r>
            <a:r>
              <a:rPr lang="en-US" altLang="ko-KR" smtClean="0"/>
              <a:t>3*3 </a:t>
            </a:r>
            <a:r>
              <a:rPr lang="ko-KR" altLang="en-US" smtClean="0"/>
              <a:t>공간 내에 있는 픽셀 평균값이 </a:t>
            </a:r>
            <a:r>
              <a:rPr lang="en-US" altLang="ko-KR" smtClean="0"/>
              <a:t>4/9 </a:t>
            </a:r>
            <a:r>
              <a:rPr lang="ko-KR" altLang="en-US" smtClean="0"/>
              <a:t>이하이면 픽셀값 </a:t>
            </a:r>
            <a:r>
              <a:rPr lang="en-US" altLang="ko-KR" smtClean="0"/>
              <a:t>0.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5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24" y="145571"/>
            <a:ext cx="4502192" cy="8845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70" y="1781620"/>
            <a:ext cx="4229467" cy="3444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59610" y="1169113"/>
                <a:ext cx="6695714" cy="572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 </a:t>
                </a:r>
                <a:r>
                  <a:rPr lang="en-US" altLang="ko-KR" sz="200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Positional self-attention module</a:t>
                </a: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웨이퍼 맵에서 결함 위치의 공간적 상호의존성을 학습하여</a:t>
                </a:r>
                <a:r>
                  <a:rPr lang="en-US" altLang="ko-KR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결함 위치가 최종 네트워크 출력에 미치는 영향을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강조함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endPara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1) Wafer Map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에서 결함 위치의 공간적 상호의존성 학습하여 결함 위치가 최종 네트워크 출력에 미치는 영향을 강조함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2) Convolution Layer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통해 차원 축소 특징</a:t>
                </a:r>
                <a:r>
                  <a:rPr lang="en-US" altLang="ko-KR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endPara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(R=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실수집합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C=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채널 수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H=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높이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W=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너비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  <a:p>
                <a:endPara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3) A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새로운 특징 맵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B,C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변환</a:t>
                </a: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4)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𝐵와 𝐶의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전치행렬 간의 곱셈을 수행하고</a:t>
                </a:r>
                <a:r>
                  <a:rPr lang="en-US" altLang="ko-KR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Softmax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통해 공간적 어텐션 맵 𝑆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생성함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endPara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5)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원래의 특징 맵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𝐴와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공간적 어텐션 맵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𝑆를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가중합하여 최종 출력 </a:t>
                </a:r>
                <a:r>
                  <a:rPr lang="en-US" altLang="ko-KR" sz="1400" i="1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생성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200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 Channel self-attention module</a:t>
                </a: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채널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간의 상호의존성을 학습하여</a:t>
                </a:r>
                <a:r>
                  <a:rPr lang="en-US" altLang="ko-KR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각 채널이 결함 특징 정보에 미치는 영향을 강조합니다</a:t>
                </a:r>
                <a:r>
                  <a:rPr lang="en-US" altLang="ko-KR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1) A =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차원 축소된 특징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Map</a:t>
                </a:r>
              </a:p>
              <a:p>
                <a:pPr marL="342900" indent="-342900">
                  <a:buAutoNum type="arabicParenR"/>
                </a:pP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2) A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전치행렬 간의 곱으로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𝑋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ko-KR" altLang="en-US" sz="1400" b="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생성</a:t>
                </a: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342900" indent="-342900">
                  <a:buAutoNum type="arabicParenR"/>
                </a:pP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3)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원래의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특징 맵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𝐴와 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Channel attention map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𝑋를 </a:t>
                </a:r>
                <a:r>
                  <a:rPr lang="ko-KR" altLang="en-US" sz="1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가중합하여 최종 출력 </a:t>
                </a:r>
                <a:r>
                  <a:rPr lang="ko-KR" altLang="en-US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𝑂를 생성</a:t>
                </a:r>
                <a:r>
                  <a:rPr lang="en-US" altLang="ko-KR" sz="14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610" y="1169113"/>
                <a:ext cx="6695714" cy="5726439"/>
              </a:xfrm>
              <a:prstGeom prst="rect">
                <a:avLst/>
              </a:prstGeom>
              <a:blipFill>
                <a:blip r:embed="rId5"/>
                <a:stretch>
                  <a:fillRect l="-910" t="-639" b="-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rot="10800000" flipV="1">
            <a:off x="799156" y="5460691"/>
            <a:ext cx="3807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3-way1-shot</a:t>
            </a:r>
          </a:p>
          <a:p>
            <a:pPr algn="ctr"/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3-way 5-shot</a:t>
            </a:r>
          </a:p>
          <a:p>
            <a:pPr algn="ctr"/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5-way 1-shot</a:t>
            </a:r>
          </a:p>
          <a:p>
            <a:pPr algn="ctr"/>
            <a:r>
              <a:rPr lang="en-US" altLang="ko-KR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5-way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5-shot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24" y="145571"/>
            <a:ext cx="4502192" cy="8845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452" y="1190556"/>
            <a:ext cx="7104439" cy="24271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377" y="1186639"/>
            <a:ext cx="3007617" cy="2987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6001" y="4291546"/>
            <a:ext cx="94352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Model Process</a:t>
            </a:r>
          </a:p>
          <a:p>
            <a:endParaRPr lang="ko-KR" altLang="en-US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샘플 데이터를 임베딩 공간으로 매핑하여 임베딩 특징을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프로토타입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클래스의 지원 샘플 임베딩 특징의 평균을 계산하여 해당 클래스의 프로토타입을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측정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Sample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Class(Label)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프로토타입 간의 유클리드 거리를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4) </a:t>
            </a:r>
            <a:r>
              <a:rPr lang="ko-KR" altLang="en-US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</a:t>
            </a:r>
            <a:r>
              <a:rPr lang="en-US" altLang="ko-KR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r>
              <a:rPr lang="ko-KR" altLang="en-US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각 테스트 샘플이 어느 클래스에 속하는지 </a:t>
            </a:r>
            <a:r>
              <a:rPr lang="ko-KR" altLang="en-US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</a:t>
            </a:r>
            <a:r>
              <a:rPr lang="en-US" altLang="ko-KR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9186" y="1689559"/>
            <a:ext cx="5156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이미지를 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고정된 크기의 패치로 분할하고 각 패치를 선형으로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임베딩을 추가하고 결과 벡터 시퀀스를 표준 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Transformer 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Incoder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공급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분류를 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수행하기 위해 시퀀스에 추가 학습 가능한 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 토큰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"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4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028" y="140889"/>
            <a:ext cx="2679183" cy="9307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61064" y="4396504"/>
                <a:ext cx="10503408" cy="232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1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이미지 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∈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1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100" b="0" i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1100" b="0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ko-KR" sz="1100" b="0" i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1100" b="0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ko-KR" sz="1100" b="0" i="0">
                            <a:latin typeface="Cambria Math" panose="02040503050406030204" pitchFamily="18" charset="0"/>
                          </a:rPr>
                          <m:t>W</m:t>
                        </m:r>
                      </m:sup>
                    </m:sSup>
                  </m:oMath>
                </a14:m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있을 때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이미지를 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(P×P)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 크기의 패치 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 (=H×W/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개로 분할하여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sequence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​∈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1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11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1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altLang="ko-KR" sz="1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1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생성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→ (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W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원본 이미지의 해상도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 C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채널의 수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 (P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P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이미지 패치의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해상도</a:t>
                </a:r>
                <a:endParaRPr lang="en-US" altLang="ko-KR" sz="11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1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2. Trainable linear projection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통해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​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각 패치를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flatten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한 벡터 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차원으로 변환한 후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이를 패치 임베딩으로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사용함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endParaRPr lang="en-US" altLang="ko-KR" sz="11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3. Learnable class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임베딩과 패치 임베딩에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learnable position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임베딩을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추가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/>
                </a:r>
                <a:b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여기서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Learnable class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BERT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모델의 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[class]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 토큰과 같이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classification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역할을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수행함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1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1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4.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임베딩을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Transformer encoder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input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으로 넣어 마지막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layer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에서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class embedding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대한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output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image representation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도출함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/>
                </a:r>
                <a:b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image representation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L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번의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encoder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거친 후의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output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중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learnable class 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임베딩과 관련된 부분을 </a:t>
                </a:r>
                <a:r>
                  <a:rPr lang="ko-KR" altLang="en-US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의미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1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10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5. MLP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image representation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input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으로 넣어 이미지의 </a:t>
                </a:r>
                <a:r>
                  <a:rPr lang="en-US" altLang="ko-KR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class</a:t>
                </a:r>
                <a:r>
                  <a:rPr lang="ko-KR" altLang="en-US" sz="11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분류함</a:t>
                </a:r>
                <a:r>
                  <a:rPr lang="en-US" altLang="ko-KR" sz="110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en-US" altLang="ko-KR" sz="11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" y="4396504"/>
                <a:ext cx="10503408" cy="2329099"/>
              </a:xfrm>
              <a:prstGeom prst="rect">
                <a:avLst/>
              </a:prstGeom>
              <a:blipFill>
                <a:blip r:embed="rId5"/>
                <a:stretch>
                  <a:fillRect b="-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85" y="1271144"/>
            <a:ext cx="5156134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260" y="1266595"/>
            <a:ext cx="1054506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효율적인 학습 및 확장성</a:t>
            </a:r>
            <a:endParaRPr lang="en-US" altLang="ko-KR" sz="1400" b="1" smtClean="0">
              <a:solidFill>
                <a:srgbClr val="FF0000"/>
              </a:solidFill>
            </a:endParaRP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단순하고 </a:t>
            </a:r>
            <a:r>
              <a:rPr lang="ko-KR" altLang="en-US" sz="1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효율적인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성공한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구조를 거의 변경하지 않고 사용합니다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복잡한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구조와 달리 더 단순하며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Transformer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아키텍처와 효율적인 구현을 거의 그대로 사용할 수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0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효율적인 확장</a:t>
            </a:r>
            <a:endParaRPr lang="en-US" altLang="ko-KR" sz="14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매우 큰 모델로 확장할 수 있으며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더 많은 데이터와 계산 자원이 주어질 때 성능이 더욱 향상됩니다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NLP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에서와 같이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큰 데이터셋에서 사전 학습된 모델은 더 작은 데이터셋에서의 전이 학습에서도 우수한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성능을 보임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/>
          </a:p>
          <a:p>
            <a:r>
              <a:rPr lang="en-US" altLang="ko-KR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 </a:t>
            </a:r>
            <a:r>
              <a:rPr lang="ko-KR" altLang="en-US" sz="160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향상</a:t>
            </a: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대규모 </a:t>
            </a:r>
            <a:r>
              <a:rPr lang="ko-KR" altLang="en-US" sz="1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데이터셋에서의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대규모 데이터셋에서 사전 학습을 통해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능가하는 성능을 보입니다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예를 들어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ImageNet-21k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JFT-300M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대규모 데이터셋에서 사전 학습된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ViT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좋은 결과를 보여줌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0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전이 </a:t>
            </a:r>
            <a:r>
              <a:rPr lang="ko-KR" altLang="en-US" sz="1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학습에서의 우수한 성능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대규모 데이터셋에서 사전 학습된 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중소형 데이터셋에서의 전이 학습에서도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능가하는 성능을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보임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대규모 데이터셋에서 학습된 일반적인 특징들이 다양한 이미지 인식 작업에 효과적으로 적용될 수 있음을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의미함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smtClean="0"/>
          </a:p>
          <a:p>
            <a:endParaRPr lang="en-US" altLang="ko-KR" sz="1400"/>
          </a:p>
          <a:p>
            <a:r>
              <a:rPr lang="en-US" altLang="ko-KR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6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 </a:t>
            </a:r>
            <a:r>
              <a:rPr lang="ko-KR" altLang="en-US" sz="160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자원 효율성</a:t>
            </a: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</a:t>
            </a:r>
            <a:r>
              <a:rPr lang="ko-KR" altLang="en-US" sz="1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학습에 필요한 계산 자원이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특히 대규모 데이터셋에서 학습할 때 중요한 장점입니다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동일한 또는 더 나은 성능을 달성하면서도 더 적은 계산 자원으로 학습할 수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000" b="1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효율적인 </a:t>
            </a:r>
            <a:r>
              <a:rPr lang="ko-KR" altLang="en-US" sz="1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</a:t>
            </a:r>
            <a:r>
              <a:rPr lang="ko-KR" altLang="en-US" sz="1400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과정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ViT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대규모 데이터셋에서 사전 학습된 후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 데이터셋에서의 미세 조정을 통해 높은 성능을 달성합니다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효율적인 학습 과정을 통해 계산 자원을 절약할 수 있음을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의미한다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916" y="1151588"/>
            <a:ext cx="10503408" cy="350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28" y="140889"/>
            <a:ext cx="2679183" cy="9307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8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1120" y="6513159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https://www.kaggle.com/datasets/co1d7era/mixedtype-wafer-defect-datasets</a:t>
            </a:r>
            <a:endParaRPr lang="ko-KR" altLang="en-US"/>
          </a:p>
        </p:txBody>
      </p:sp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Wafer Bin Map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수집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13917" y="1283155"/>
            <a:ext cx="9054083" cy="4883566"/>
            <a:chOff x="1613917" y="1423422"/>
            <a:chExt cx="9054083" cy="48835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3917" y="1423422"/>
              <a:ext cx="9054083" cy="460656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69116" y="6029989"/>
              <a:ext cx="3942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</a:t>
              </a:r>
              <a:r>
                <a:rPr lang="en-US" altLang="ko-KR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Kaggle – Mixedwm38 Dataset (npz </a:t>
              </a:r>
              <a:r>
                <a:rPr lang="ko-KR" altLang="en-US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파일형식</a:t>
              </a:r>
              <a:r>
                <a:rPr lang="en-US" altLang="ko-KR" sz="12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8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62673"/>
              </p:ext>
            </p:extLst>
          </p:nvPr>
        </p:nvGraphicFramePr>
        <p:xfrm>
          <a:off x="740156" y="1362488"/>
          <a:ext cx="10800000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6157">
                  <a:extLst>
                    <a:ext uri="{9D8B030D-6E8A-4147-A177-3AD203B41FA5}">
                      <a16:colId xmlns:a16="http://schemas.microsoft.com/office/drawing/2014/main" val="3564432501"/>
                    </a:ext>
                  </a:extLst>
                </a:gridCol>
                <a:gridCol w="8953843">
                  <a:extLst>
                    <a:ext uri="{9D8B030D-6E8A-4147-A177-3AD203B41FA5}">
                      <a16:colId xmlns:a16="http://schemas.microsoft.com/office/drawing/2014/main" val="3845968674"/>
                    </a:ext>
                  </a:extLst>
                </a:gridCol>
              </a:tblGrid>
              <a:tr h="3430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결함 패턴</a:t>
                      </a:r>
                    </a:p>
                  </a:txBody>
                  <a:tcPr marL="38100" marR="38100" marT="38100" marB="381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텍스트 설명</a:t>
                      </a:r>
                    </a:p>
                  </a:txBody>
                  <a:tcPr marL="38100" marR="38100" marT="38100" marB="381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51175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Normal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 패턴은 웨이퍼에 결함이 없는 것이 </a:t>
                      </a:r>
                      <a:r>
                        <a:rPr lang="ko-KR" altLang="en-US" sz="16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특징입니다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35342990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센터결함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(Central Defect)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은 웨이퍼 중앙에 클러스터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(cluster)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 생기는 것이 특징으로 플라즈마 영역이나 박막증착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​​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산화 등의 문제로 인해 발생한다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72863677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Dount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도넛 결함은 환형 클러스터가 특징이며 현상 공정 중 웨이퍼 표면에 남아 있는 용해된 포토레지스트 고형물이 재증착되어 발생합니다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중앙 세척 단계에서 웨이퍼 중앙의 결함이 줄어들기 </a:t>
                      </a:r>
                      <a:r>
                        <a:rPr lang="ko-KR" altLang="en-US" sz="16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때문입니다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789210383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Edge_loc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 loc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은 웨이퍼 가장자리에 국부적인 클러스터가 나타나는 것을 특징으로 하며 확산 공정 중 가열이 고르지 않거나 식각 중 문제로 인해 </a:t>
                      </a:r>
                      <a:r>
                        <a:rPr lang="ko-KR" altLang="en-US" sz="16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발생합니다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906190026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에지 링 결함은 웨이퍼 주변에 링 모양의 클러스터가 나타나는 것을 특징으로 하며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급속 열 어닐링 공정에서 에지의 비정상적인 온도 제어나 리소그래피 중 문제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저장 노드 공정에서 층간 정렬 불량으로 인해 </a:t>
                      </a:r>
                      <a:r>
                        <a:rPr lang="ko-KR" altLang="en-US" sz="16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발생합니다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554118043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Loc(Localized)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Loc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결함은 국부적인 클러스터가 특징이며 주어진 기계에서 과도한 진동으로 인해 발생하여 충분한 입자 또는 결정질 이질성이 발생합니다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55812396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Near_Full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Nearfull Defect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는 웨이퍼의 다이 중 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90%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이상이 불량인 경우를 말합니다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83514825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Scratch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스크래치 불량은 직선과 곡선이 특징이며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배송 및 취급 과정에서 사람의 실수나 화학적 기계적 연마 과정에서 패드가 경화되어 발생합니다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500331394"/>
                  </a:ext>
                </a:extLst>
              </a:tr>
              <a:tr h="3164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</a:t>
                      </a:r>
                      <a:endParaRPr lang="ko-KR" altLang="en-US" sz="16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무작위 결함은 패턴 중 하나에 기인할 수 없는 하나 이상의 결함이 특징이며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제조 환경 요인에 의해 발생하며 체계화되지 않습니다</a:t>
                      </a:r>
                      <a:r>
                        <a:rPr lang="en-US" altLang="ko-KR" sz="16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98658587"/>
                  </a:ext>
                </a:extLst>
              </a:tr>
            </a:tbl>
          </a:graphicData>
        </a:graphic>
      </p:graphicFrame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결함유형 설명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정상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+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단일결함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156" y="6506577"/>
            <a:ext cx="66207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Kim, H. K., &amp; Shim, J. (2024). Generalized zero-shot learning for classifying unseen wafer map patterns. </a:t>
            </a:r>
            <a:r>
              <a:rPr lang="en-US" altLang="ko-KR" sz="6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Engineering Applications of Artificial Intelligence</a:t>
            </a:r>
            <a:r>
              <a:rPr lang="en-US" altLang="ko-KR" sz="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sz="6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133</a:t>
            </a:r>
            <a:r>
              <a:rPr lang="en-US" altLang="ko-KR" sz="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108476.</a:t>
            </a:r>
            <a:endParaRPr lang="ko-KR" altLang="en-US" sz="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6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34513" y="541664"/>
            <a:ext cx="10805642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전처리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9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734513" y="2767652"/>
            <a:ext cx="2309598" cy="103461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데이터 처리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7664" y="1345485"/>
            <a:ext cx="2306447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Raw Dataset from </a:t>
            </a:r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Mixedwm38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4513" y="4189820"/>
            <a:ext cx="2309598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증강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6" name="직선 화살표 연결선 55"/>
          <p:cNvCxnSpPr>
            <a:stCxn id="53" idx="2"/>
            <a:endCxn id="52" idx="0"/>
          </p:cNvCxnSpPr>
          <p:nvPr/>
        </p:nvCxnSpPr>
        <p:spPr>
          <a:xfrm flipH="1">
            <a:off x="1889312" y="2380097"/>
            <a:ext cx="1576" cy="38755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2"/>
            <a:endCxn id="67" idx="0"/>
          </p:cNvCxnSpPr>
          <p:nvPr/>
        </p:nvCxnSpPr>
        <p:spPr>
          <a:xfrm>
            <a:off x="1889312" y="5224432"/>
            <a:ext cx="0" cy="3875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2" idx="2"/>
            <a:endCxn id="55" idx="0"/>
          </p:cNvCxnSpPr>
          <p:nvPr/>
        </p:nvCxnSpPr>
        <p:spPr>
          <a:xfrm>
            <a:off x="1889312" y="3802264"/>
            <a:ext cx="0" cy="3875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34513" y="5611988"/>
            <a:ext cx="2309598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Dataset </a:t>
            </a:r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466933" y="3996042"/>
            <a:ext cx="8073223" cy="2575420"/>
            <a:chOff x="3932621" y="3802264"/>
            <a:chExt cx="8073223" cy="25754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5399" y="4143769"/>
              <a:ext cx="1890924" cy="93831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7881" y="4128448"/>
              <a:ext cx="1890924" cy="93831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0363" y="4113214"/>
              <a:ext cx="1890924" cy="93831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756" y="5439367"/>
              <a:ext cx="1890923" cy="93831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7632" y="5439367"/>
              <a:ext cx="1890924" cy="93831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45421" y="3822889"/>
              <a:ext cx="1880902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90</a:t>
              </a:r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 회전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27881" y="3802264"/>
              <a:ext cx="1890924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180</a:t>
              </a:r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 회전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320363" y="3827523"/>
              <a:ext cx="1890924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270</a:t>
              </a:r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 회전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32621" y="5110570"/>
              <a:ext cx="1880902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좌우반전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43755" y="5110570"/>
              <a:ext cx="1880902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상하반전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79340" y="5422710"/>
              <a:ext cx="1890923" cy="93831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8089360" y="5101829"/>
              <a:ext cx="1880902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 대각선 반전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34966" y="5391664"/>
              <a:ext cx="1870878" cy="938317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10124941" y="5070784"/>
              <a:ext cx="1880902" cy="32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 대각선 반전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1"/>
          <a:srcRect r="66588"/>
          <a:stretch/>
        </p:blipFill>
        <p:spPr>
          <a:xfrm>
            <a:off x="6231518" y="1255694"/>
            <a:ext cx="2394322" cy="2473611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52" idx="3"/>
            <a:endCxn id="18" idx="1"/>
          </p:cNvCxnSpPr>
          <p:nvPr/>
        </p:nvCxnSpPr>
        <p:spPr>
          <a:xfrm flipV="1">
            <a:off x="3044111" y="2492500"/>
            <a:ext cx="3187407" cy="792458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5" idx="3"/>
            <a:endCxn id="29" idx="1"/>
          </p:cNvCxnSpPr>
          <p:nvPr/>
        </p:nvCxnSpPr>
        <p:spPr>
          <a:xfrm>
            <a:off x="3044111" y="4707126"/>
            <a:ext cx="422823" cy="5621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66934" y="3771948"/>
            <a:ext cx="8073222" cy="29946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5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연구배경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새로운 결함의 등장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0156" y="1299755"/>
            <a:ext cx="10800000" cy="3218606"/>
            <a:chOff x="740156" y="1299755"/>
            <a:chExt cx="10800000" cy="3218606"/>
          </a:xfrm>
        </p:grpSpPr>
        <p:grpSp>
          <p:nvGrpSpPr>
            <p:cNvPr id="8" name="그룹 7"/>
            <p:cNvGrpSpPr/>
            <p:nvPr/>
          </p:nvGrpSpPr>
          <p:grpSpPr>
            <a:xfrm>
              <a:off x="740156" y="2190178"/>
              <a:ext cx="10800000" cy="2328183"/>
              <a:chOff x="74289" y="1411749"/>
              <a:chExt cx="12145017" cy="224938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b="68254"/>
              <a:stretch/>
            </p:blipFill>
            <p:spPr>
              <a:xfrm>
                <a:off x="74289" y="1411749"/>
                <a:ext cx="12145017" cy="2249389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995978" y="1676668"/>
                <a:ext cx="10196022" cy="263892"/>
              </a:xfrm>
              <a:prstGeom prst="rect">
                <a:avLst/>
              </a:prstGeom>
              <a:solidFill>
                <a:srgbClr val="FFFF00">
                  <a:alpha val="2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4289" y="1941586"/>
                <a:ext cx="3410591" cy="302877"/>
              </a:xfrm>
              <a:prstGeom prst="rect">
                <a:avLst/>
              </a:prstGeom>
              <a:solidFill>
                <a:srgbClr val="FFFF00">
                  <a:alpha val="2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156" y="1299755"/>
              <a:ext cx="5578323" cy="777307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0" y="6596390"/>
            <a:ext cx="8341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https://archives.kaist.ac.kr/eng/research.jsp?year=2018&amp;view=view08#</a:t>
            </a:r>
            <a:endParaRPr lang="ko-KR" altLang="en-US" sz="1050"/>
          </a:p>
        </p:txBody>
      </p:sp>
      <p:grpSp>
        <p:nvGrpSpPr>
          <p:cNvPr id="29" name="그룹 28"/>
          <p:cNvGrpSpPr/>
          <p:nvPr/>
        </p:nvGrpSpPr>
        <p:grpSpPr>
          <a:xfrm>
            <a:off x="1213174" y="4680258"/>
            <a:ext cx="9853964" cy="1114621"/>
            <a:chOff x="1213174" y="4679236"/>
            <a:chExt cx="9853964" cy="111462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840349" y="4679236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반도체 회로</a:t>
              </a:r>
              <a:endPara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미세화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213174" y="4679237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집적회로</a:t>
              </a:r>
              <a:r>
                <a:rPr lang="en-US" altLang="ko-KR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(IC)</a:t>
              </a:r>
            </a:p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필요성과 발전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094699" y="4681878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</a:t>
              </a:r>
              <a:r>
                <a:rPr lang="en-US" altLang="ko-KR" sz="240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결함</a:t>
              </a:r>
              <a:endParaRPr lang="en-US" altLang="ko-KR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유형의 등장</a:t>
              </a:r>
              <a:endParaRPr lang="en-US" altLang="ko-KR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67524" y="4679236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반도체 제조공정의 복잡성 증가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1" name="직선 화살표 연결선 20"/>
            <p:cNvCxnSpPr>
              <a:stCxn id="12" idx="3"/>
              <a:endCxn id="11" idx="1"/>
            </p:cNvCxnSpPr>
            <p:nvPr/>
          </p:nvCxnSpPr>
          <p:spPr>
            <a:xfrm flipV="1">
              <a:off x="3185613" y="5235226"/>
              <a:ext cx="65473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1" idx="3"/>
              <a:endCxn id="15" idx="1"/>
            </p:cNvCxnSpPr>
            <p:nvPr/>
          </p:nvCxnSpPr>
          <p:spPr>
            <a:xfrm>
              <a:off x="5812788" y="5235226"/>
              <a:ext cx="6547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5" idx="3"/>
              <a:endCxn id="13" idx="1"/>
            </p:cNvCxnSpPr>
            <p:nvPr/>
          </p:nvCxnSpPr>
          <p:spPr>
            <a:xfrm>
              <a:off x="8439963" y="5235226"/>
              <a:ext cx="654736" cy="264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213174" y="5956776"/>
            <a:ext cx="985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다중 결함이 등장하기에</a:t>
            </a:r>
            <a:endParaRPr lang="en-US" altLang="ko-KR" sz="24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기존에 있는 결함 데이터를 통해</a:t>
            </a:r>
            <a:r>
              <a:rPr lang="en-US" altLang="ko-KR" sz="240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다중 결함임을 인지하는 것이 필요함</a:t>
            </a:r>
            <a:r>
              <a:rPr lang="en-US" altLang="ko-KR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1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Vit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모델학습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Train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데이터에 대한 학습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-48260" y="1577021"/>
            <a:ext cx="12240260" cy="5080051"/>
            <a:chOff x="-48260" y="1577021"/>
            <a:chExt cx="12240260" cy="50800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065" y="1577022"/>
              <a:ext cx="5400675" cy="4333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0156" y="1577021"/>
              <a:ext cx="5486400" cy="43338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0" y="6380073"/>
              <a:ext cx="121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Epoch 32/100 64/64 [==============================] - 6s 89ms/step - loss: 0.0687 - accuracy: 0.9743 - val_loss: 0.1306 - val_accuracy: 0.9711</a:t>
              </a:r>
              <a:endPara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8260" y="5993501"/>
              <a:ext cx="1219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Vit Model: Epochs = 100, batch_size = 128, Validation split: 0.1,  Monitor: val_loss</a:t>
              </a:r>
              <a:endPara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0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66" y="1493679"/>
            <a:ext cx="4804416" cy="4815681"/>
          </a:xfrm>
          <a:prstGeom prst="rect">
            <a:avLst/>
          </a:prstGeom>
        </p:spPr>
      </p:pic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Train Data Embedding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02867" y="1863284"/>
            <a:ext cx="176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Center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90889" y="1908732"/>
            <a:ext cx="1766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Donut</a:t>
            </a:r>
            <a:r>
              <a:rPr lang="en-US" altLang="ko-KR" sz="20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ko-KR" sz="20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05805" y="3103295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Normal (</a:t>
            </a:r>
            <a:r>
              <a:rPr lang="ko-KR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</a:t>
            </a:r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975050" y="4814134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Edge_Loc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42833" y="4395821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Edge_Ring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72488" y="3124004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16889" y="3810445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Near_Full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700994" y="3326347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Scratch 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42128" y="3303350"/>
            <a:ext cx="172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sz="20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 </a:t>
            </a:r>
            <a:endParaRPr lang="ko-KR" altLang="ko-KR"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627" y="1493679"/>
            <a:ext cx="4685207" cy="48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694"/>
          <a:stretch/>
        </p:blipFill>
        <p:spPr>
          <a:xfrm>
            <a:off x="6698134" y="1614791"/>
            <a:ext cx="4842022" cy="4883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3150"/>
          <a:stretch/>
        </p:blipFill>
        <p:spPr>
          <a:xfrm>
            <a:off x="856771" y="1595336"/>
            <a:ext cx="5227355" cy="5161064"/>
          </a:xfrm>
          <a:prstGeom prst="rect">
            <a:avLst/>
          </a:prstGeom>
        </p:spPr>
      </p:pic>
      <p:sp>
        <p:nvSpPr>
          <p:cNvPr id="3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Test Data Embedding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4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710851" y="1631887"/>
            <a:ext cx="752182" cy="1792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D+ER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D+EL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C+ER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C+EL </a:t>
            </a:r>
            <a:endParaRPr lang="ko-KR" altLang="ko-KR" sz="85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47902" y="4611576"/>
            <a:ext cx="788898" cy="1792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D+ER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D+EL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C+S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C+L</a:t>
            </a:r>
            <a:endParaRPr lang="en-US" altLang="ko-KR" sz="85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C+ER</a:t>
            </a:r>
          </a:p>
          <a:p>
            <a:pPr fontAlgn="ctr"/>
            <a:r>
              <a:rPr lang="en-US" altLang="ko-KR" sz="85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C+EL </a:t>
            </a:r>
            <a:endParaRPr lang="ko-KR" altLang="ko-KR" sz="85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ViT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모델 구조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기본 구조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0156" y="1186639"/>
            <a:ext cx="10800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Patch Extraction</a:t>
            </a: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이미지는 고정 크기의 패치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(16×16)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나누어진다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각 패치는 평탄화되어 재구성됩니다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size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strides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파라미터를 통해 패치의 크기와 패치를 추출할 간격을 지정한다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Patch </a:t>
            </a:r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Embedding</a:t>
            </a: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패치는 밀집 벡터 공간으로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Projection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위치 인코딩으로 보강된다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단계는 모델이 원본 이미지의 공간 정보를 유지하도록 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Projection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층은 각 패치를 고차원 공간으로 변환하고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Position_embedding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층은 각 패치에 위치 정보를 추가한다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Transformer </a:t>
            </a:r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Encoder Layers</a:t>
            </a:r>
          </a:p>
          <a:p>
            <a:pPr fontAlgn="base"/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임베드 된 패치를 처리하기 위해 여러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 Encoder Layer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레이어는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 Normalization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입력을 정규화하여 학습 안정성을 높인다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Multi-Head Self-Attention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입력 시퀀스의 각 위치에 대해 다른 위치를 참조하여 정보를 추출한다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MLP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블록을 통해 각 위치에 독립적으로 적용되는 두 개의 밀집 레이어를 적용한다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Residual Connection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입력과 출력을 더하여 그래디언트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(gradient)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소실 문제를 완화한다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최종적으로는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logits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함수에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 Function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적용하여 학습 데이터의 단일 결함의 유형 클래스에 따라 확률 분포를 생성한다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해당 클래스일 확률을 의미한다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Multi-Layer </a:t>
            </a:r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Perceptron (MLP)</a:t>
            </a:r>
          </a:p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MLP Layer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추가 학습 용량을 제공하고 모델 학습에 있어 반도체 결함의 복잡한 패턴을 학습할 수 있도록 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Activation Function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GELU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사용했고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Dropout Layer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포함한 밀집 레이어로 구성된다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Training</a:t>
            </a:r>
            <a:endParaRPr lang="en-US" altLang="ko-KR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모델 학습은 지수 학습률 감소 스케줄을 설정한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Adam Optimizer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Checkpoint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사용하여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Validation loss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최상의 모델을 저장하도록 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학습률은 이고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1,000 step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마다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0.9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감소하게 스케줄을 생성했다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방법을 통해 학습이 진행됨에 따라 학습률을 감소시켜 안정적인 모델로 수렴하도록 한다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batch_size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128, epochs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Embedding </a:t>
            </a:r>
            <a:r>
              <a:rPr lang="en-US" altLang="ko-KR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Extraction</a:t>
            </a: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특정 레이어에서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임베딩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벡터를 추출하여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 Data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임베딩 값에 대해 분석하도록 생성했다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마지막 두 번째 레이어의 출력을 임베딩 벡터로 추출하도록 한다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b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KNN </a:t>
            </a:r>
            <a:r>
              <a:rPr lang="ko-KR" altLang="en-US" sz="14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유사도 계산</a:t>
            </a:r>
          </a:p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추출된 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</a:t>
            </a:r>
            <a:r>
              <a:rPr lang="ko-KR" altLang="en-US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임베딩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벡터를 학습 데이터와의 유사도를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Euclidean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Cosine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계산하고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결함 유형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생성할 수 있게 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KNN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설정했으며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이웃 데이터에서 다수결로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서로 다른 결함 유형을 선택하도록 설정했다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개에서 결정이 안 나면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씩 증가시켜서 결정하도록 했다</a:t>
            </a:r>
            <a:r>
              <a:rPr lang="en-US" altLang="ko-KR" sz="14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ViT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모델 구조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KNN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과 유사도 기반 알고리즘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pic>
        <p:nvPicPr>
          <p:cNvPr id="1028" name="_x391446832" descr="EMB000044b44f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88" y="1841779"/>
            <a:ext cx="4467789" cy="6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91448352" descr="EMB000044b44f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45" y="2720077"/>
            <a:ext cx="4149980" cy="324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91450192" descr="EMB000044b44f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5" y="1314888"/>
            <a:ext cx="5869367" cy="541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5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연구배경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혼합결함 탐지의 중요성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13173" y="4262827"/>
            <a:ext cx="9853964" cy="1114621"/>
            <a:chOff x="1213174" y="4679236"/>
            <a:chExt cx="9853964" cy="111462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840349" y="4679236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가지 이상의</a:t>
              </a:r>
              <a:endPara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공정과정 문제점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213174" y="4679237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혼합결함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094699" y="4681878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탐지 기술의 필요성</a:t>
              </a:r>
              <a:endParaRPr lang="en-US" altLang="ko-KR" sz="240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67524" y="4679236"/>
              <a:ext cx="1972439" cy="111197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조기 탐지 및</a:t>
              </a:r>
              <a:endParaRPr lang="en-US" altLang="ko-KR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빠른 대처 중요</a:t>
              </a:r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1" name="직선 화살표 연결선 20"/>
            <p:cNvCxnSpPr>
              <a:stCxn id="12" idx="3"/>
              <a:endCxn id="11" idx="1"/>
            </p:cNvCxnSpPr>
            <p:nvPr/>
          </p:nvCxnSpPr>
          <p:spPr>
            <a:xfrm flipV="1">
              <a:off x="3185613" y="5235226"/>
              <a:ext cx="65473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1" idx="3"/>
              <a:endCxn id="15" idx="1"/>
            </p:cNvCxnSpPr>
            <p:nvPr/>
          </p:nvCxnSpPr>
          <p:spPr>
            <a:xfrm>
              <a:off x="5812788" y="5235226"/>
              <a:ext cx="6547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5" idx="3"/>
              <a:endCxn id="13" idx="1"/>
            </p:cNvCxnSpPr>
            <p:nvPr/>
          </p:nvCxnSpPr>
          <p:spPr>
            <a:xfrm>
              <a:off x="8439963" y="5235226"/>
              <a:ext cx="654736" cy="264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213174" y="5506481"/>
            <a:ext cx="985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혼합결함에 대해서 기존 단일결함처럼 </a:t>
            </a:r>
            <a:r>
              <a:rPr lang="en-US" altLang="ko-KR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 결함유형으로 탐지한다면</a:t>
            </a:r>
            <a:r>
              <a:rPr lang="en-US" altLang="ko-KR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endParaRPr lang="en-US" altLang="ko-KR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공정의 문제점을 정확히 판단하기 어렵고 이는 제조와 공정에 치명적인 영향을 준다</a:t>
            </a:r>
            <a:r>
              <a:rPr lang="en-US" altLang="ko-KR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기존에 있는 결함 데이터를 통해</a:t>
            </a:r>
            <a:r>
              <a:rPr lang="en-US" altLang="ko-KR" sz="240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혼합결함을 인지하는 기술이 필요함</a:t>
            </a:r>
            <a:r>
              <a:rPr lang="en-US" altLang="ko-KR" sz="240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10936"/>
              </p:ext>
            </p:extLst>
          </p:nvPr>
        </p:nvGraphicFramePr>
        <p:xfrm>
          <a:off x="1955419" y="1362489"/>
          <a:ext cx="8367141" cy="2724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283">
                  <a:extLst>
                    <a:ext uri="{9D8B030D-6E8A-4147-A177-3AD203B41FA5}">
                      <a16:colId xmlns:a16="http://schemas.microsoft.com/office/drawing/2014/main" val="3564432501"/>
                    </a:ext>
                  </a:extLst>
                </a:gridCol>
                <a:gridCol w="6936858">
                  <a:extLst>
                    <a:ext uri="{9D8B030D-6E8A-4147-A177-3AD203B41FA5}">
                      <a16:colId xmlns:a16="http://schemas.microsoft.com/office/drawing/2014/main" val="3845968674"/>
                    </a:ext>
                  </a:extLst>
                </a:gridCol>
              </a:tblGrid>
              <a:tr h="2951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결함 패턴</a:t>
                      </a:r>
                    </a:p>
                  </a:txBody>
                  <a:tcPr marL="29518" marR="29518" marT="29518" marB="295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해당 패턴의 원인</a:t>
                      </a:r>
                      <a:endParaRPr lang="ko-KR" altLang="en-US" sz="1500" b="1"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9518" marR="29518" marT="29518" marB="295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51175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Normal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 패턴은 웨이퍼에 결함이 없는 것이 특징입니다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4135342990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Center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플라즈마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영역이나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박막증착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​​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산화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등의 문제로 인해 발생한다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3672863677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Dount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포토레지스트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고형물이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재증착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되어 발생합니다</a:t>
                      </a:r>
                      <a:r>
                        <a:rPr lang="en-US" altLang="ko-KR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20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1789210383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Edge_loc</a:t>
                      </a: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확산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공정 중 가열이 고르지 않거나 식각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중 문제로 인해 발생합니다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1906190026"/>
                  </a:ext>
                </a:extLst>
              </a:tr>
              <a:tr h="438634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Edge_ring</a:t>
                      </a: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급속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열 어닐링 공정에서 에지의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비정상적인 온도 제어나 리소그래피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중 </a:t>
                      </a:r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문제</a:t>
                      </a:r>
                      <a:r>
                        <a:rPr lang="en-US" altLang="ko-KR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또는 저장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노드 공정에서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층간 정렬 불량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인해 발생합니다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3554118043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Loc(Localized)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주어진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기계에서 과도한 진동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인해 발생하여 충분한 입자 또는 결정질 이질성이 발생합니다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3355812396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Near_Full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웨이퍼의 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다이 중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90%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이상이 불량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 경우를 말합니다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1383514825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Scratch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배송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및 취급 과정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에서 사람의 실수나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화학적 기계적 연마 과정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에서 패드가 경화되어 발생합니다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1500331394"/>
                  </a:ext>
                </a:extLst>
              </a:tr>
              <a:tr h="2488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Random</a:t>
                      </a:r>
                      <a:endParaRPr lang="ko-KR" altLang="en-US" sz="1200" b="1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29518" marR="29518" marT="29518" marB="295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제조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환경 요인</a:t>
                      </a:r>
                      <a:r>
                        <a:rPr lang="ko-KR" altLang="en-US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의해 발생하며 체계화되지 않습니다</a:t>
                      </a:r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 marL="29518" marR="29518" marT="29518" marB="29518" anchor="ctr"/>
                </a:tc>
                <a:extLst>
                  <a:ext uri="{0D108BD9-81ED-4DB2-BD59-A6C34878D82A}">
                    <a16:rowId xmlns:a16="http://schemas.microsoft.com/office/drawing/2014/main" val="379865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선행연구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-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한계점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6" y="1990202"/>
            <a:ext cx="4689366" cy="2145841"/>
          </a:xfrm>
          <a:prstGeom prst="rect">
            <a:avLst/>
          </a:prstGeom>
        </p:spPr>
      </p:pic>
      <p:pic>
        <p:nvPicPr>
          <p:cNvPr id="1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156" y="4130242"/>
            <a:ext cx="538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Byun, Y., &amp; Baek, J. G. (2020, January). Mixed </a:t>
            </a:r>
            <a:r>
              <a:rPr lang="en-US" altLang="ko-KR" sz="9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Pattern Recognition </a:t>
            </a:r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Methodology on Wafer Maps with Pre-trained Convolutional Neural Networks. In ICAART (2) (pp. 974-979).</a:t>
            </a:r>
            <a:endParaRPr lang="ko-KR" altLang="en-US" sz="9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56" y="5051236"/>
            <a:ext cx="538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CNN </a:t>
            </a:r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Convolutional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Autoencoder </a:t>
            </a:r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임계값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154710" y="1324932"/>
            <a:ext cx="0" cy="509434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0156" y="5444491"/>
            <a:ext cx="538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임계값 설정에 어려움이 존재</a:t>
            </a:r>
            <a:endParaRPr lang="ko-KR" altLang="en-US" sz="200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24" y="1993031"/>
            <a:ext cx="5059418" cy="21426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154710" y="4107234"/>
            <a:ext cx="538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Shim, J., &amp; Kang, S. (2023). Learning from single-defect wafer maps to classify mixed-defect wafer maps. </a:t>
            </a:r>
            <a:r>
              <a:rPr lang="en-US" altLang="ko-KR" sz="9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Expert Systems with Applications</a:t>
            </a:r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sz="9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233</a:t>
            </a:r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120923.</a:t>
            </a:r>
            <a:endParaRPr lang="ko-KR" altLang="en-US" sz="3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5602" y="5051236"/>
            <a:ext cx="5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VGG-16 +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Synthesis </a:t>
            </a:r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Method + Sigmoid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25602" y="5444491"/>
            <a:ext cx="5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결함을 혼합한</a:t>
            </a:r>
            <a:r>
              <a:rPr lang="en-US" altLang="ko-KR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데이터도 모델 학습에 사용</a:t>
            </a:r>
            <a:endParaRPr lang="ko-KR" altLang="en-US" sz="200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61516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선행연구 </a:t>
            </a:r>
            <a:r>
              <a:rPr lang="en-US" altLang="ko-KR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-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벤치마킹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1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156" y="4707763"/>
            <a:ext cx="5385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Dosovitskiy, A., Beyer, L., Kolesnikov, A., Weissenborn, D., Zhai, X., Unterthiner, T., ... &amp; Houlsby, N. (2020). An image is worth 16x16 words: Transformers for image recognition at scale. </a:t>
            </a:r>
            <a:r>
              <a:rPr lang="en-US" altLang="ko-KR" sz="9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arXiv preprint arXiv:2010.11929</a:t>
            </a:r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56" y="5465855"/>
            <a:ext cx="538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분류기법 중 </a:t>
            </a:r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 Transformer </a:t>
            </a:r>
            <a:r>
              <a:rPr lang="ko-KR" altLang="en-US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154710" y="1324932"/>
            <a:ext cx="0" cy="54314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40156" y="5859110"/>
            <a:ext cx="538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Vision Transfomer</a:t>
            </a:r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</a:t>
            </a:r>
            <a:r>
              <a:rPr lang="en-US" altLang="ko-KR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 </a:t>
            </a:r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endParaRPr lang="ko-KR" altLang="en-US" sz="200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54710" y="4694495"/>
            <a:ext cx="5385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Yu, N., Chen, H., Xu, Q., &amp; Hasan, M. M. (2021, October). Wafer map defect recognition with few shot learning based on hybrid self-attention mechanism and prototype network. In </a:t>
            </a:r>
            <a:r>
              <a:rPr lang="en-US" altLang="ko-KR" sz="900" i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 China Automation Congress (CAC)</a:t>
            </a:r>
            <a:r>
              <a:rPr lang="en-US" altLang="ko-KR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(pp. 4128-4134). IEEE.</a:t>
            </a:r>
            <a:endParaRPr lang="ko-KR" altLang="en-US" sz="9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4092" y="5452059"/>
            <a:ext cx="564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Few-shot Learning + Embedding + Euclidean 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04092" y="5845314"/>
            <a:ext cx="5414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</a:t>
            </a:r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Euclidean Distance </a:t>
            </a:r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altLang="ko-KR" sz="2000" smtClean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혼합유형 예측</a:t>
            </a:r>
            <a:endParaRPr lang="ko-KR" altLang="en-US" sz="200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70" y="1233978"/>
            <a:ext cx="3775716" cy="3322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12" y="1559988"/>
            <a:ext cx="5156134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</a:t>
            </a:r>
            <a:r>
              <a:rPr lang="ko-KR" altLang="en-US" sz="3600" b="1" spc="-5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프레임워크 소개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pic>
        <p:nvPicPr>
          <p:cNvPr id="1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10970" y="2767652"/>
            <a:ext cx="2309598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전처리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4121" y="1345485"/>
            <a:ext cx="2306447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Wafer Bin Map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10970" y="4189820"/>
            <a:ext cx="2309598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Vit 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유사도</a:t>
            </a:r>
            <a:endParaRPr lang="en-US" altLang="ko-KR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3" name="직선 화살표 연결선 22"/>
          <p:cNvCxnSpPr>
            <a:stCxn id="21" idx="2"/>
            <a:endCxn id="20" idx="0"/>
          </p:cNvCxnSpPr>
          <p:nvPr/>
        </p:nvCxnSpPr>
        <p:spPr>
          <a:xfrm flipH="1">
            <a:off x="2065769" y="2380097"/>
            <a:ext cx="1576" cy="38755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2" idx="2"/>
            <a:endCxn id="29" idx="0"/>
          </p:cNvCxnSpPr>
          <p:nvPr/>
        </p:nvCxnSpPr>
        <p:spPr>
          <a:xfrm>
            <a:off x="2065769" y="5224432"/>
            <a:ext cx="0" cy="3875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2"/>
            <a:endCxn id="22" idx="0"/>
          </p:cNvCxnSpPr>
          <p:nvPr/>
        </p:nvCxnSpPr>
        <p:spPr>
          <a:xfrm>
            <a:off x="2065769" y="3802264"/>
            <a:ext cx="0" cy="3875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910970" y="5611988"/>
            <a:ext cx="2309598" cy="10346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Data </a:t>
            </a:r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예측</a:t>
            </a:r>
            <a:endParaRPr lang="en-US" altLang="ko-KR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이중 결함 데이터</a:t>
            </a:r>
            <a:r>
              <a:rPr lang="en-US" altLang="ko-KR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08419" y="1571324"/>
            <a:ext cx="382179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Kaggle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Mixed-type Wafer Defect Dataset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18551" y="4531590"/>
            <a:ext cx="3821796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 Model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8270" y="2637760"/>
            <a:ext cx="3241072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 값이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이미지 데이터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18550" y="5611988"/>
            <a:ext cx="3821797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1 VS Model 2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28270" y="4183905"/>
            <a:ext cx="3241072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1. KNN + Euclidean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28270" y="3111920"/>
            <a:ext cx="3241072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가지의 회전과 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반전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28270" y="4910377"/>
            <a:ext cx="3241072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2. KNN </a:t>
            </a:r>
            <a:r>
              <a:rPr lang="en-US" altLang="ko-KR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Cosine</a:t>
            </a:r>
            <a:endParaRPr lang="en-US" altLang="ko-KR" sz="160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2" name="꺾인 연결선 41"/>
          <p:cNvCxnSpPr>
            <a:stCxn id="34" idx="3"/>
            <a:endCxn id="37" idx="1"/>
          </p:cNvCxnSpPr>
          <p:nvPr/>
        </p:nvCxnSpPr>
        <p:spPr>
          <a:xfrm flipV="1">
            <a:off x="7840347" y="4353182"/>
            <a:ext cx="287923" cy="3476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4" idx="3"/>
            <a:endCxn id="39" idx="1"/>
          </p:cNvCxnSpPr>
          <p:nvPr/>
        </p:nvCxnSpPr>
        <p:spPr>
          <a:xfrm>
            <a:off x="7840347" y="4700867"/>
            <a:ext cx="287923" cy="3787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08419" y="6313599"/>
            <a:ext cx="3821797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1 VS Model 2 VS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선행연구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화살표 연결선 48"/>
          <p:cNvCxnSpPr>
            <a:stCxn id="21" idx="3"/>
            <a:endCxn id="30" idx="1"/>
          </p:cNvCxnSpPr>
          <p:nvPr/>
        </p:nvCxnSpPr>
        <p:spPr>
          <a:xfrm>
            <a:off x="3220568" y="1862791"/>
            <a:ext cx="787851" cy="92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2" idx="3"/>
            <a:endCxn id="34" idx="1"/>
          </p:cNvCxnSpPr>
          <p:nvPr/>
        </p:nvCxnSpPr>
        <p:spPr>
          <a:xfrm flipV="1">
            <a:off x="3220568" y="4700867"/>
            <a:ext cx="7979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9" idx="3"/>
            <a:endCxn id="36" idx="1"/>
          </p:cNvCxnSpPr>
          <p:nvPr/>
        </p:nvCxnSpPr>
        <p:spPr>
          <a:xfrm flipV="1">
            <a:off x="3220568" y="5781265"/>
            <a:ext cx="797982" cy="348029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9" idx="3"/>
            <a:endCxn id="44" idx="1"/>
          </p:cNvCxnSpPr>
          <p:nvPr/>
        </p:nvCxnSpPr>
        <p:spPr>
          <a:xfrm>
            <a:off x="3220568" y="6129294"/>
            <a:ext cx="787851" cy="353582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28270" y="1571324"/>
            <a:ext cx="3241072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EDS 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공정에서의</a:t>
            </a:r>
            <a:endParaRPr lang="en-US" altLang="ko-KR" sz="160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Wafer Bin Map Dataset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8419" y="2637218"/>
            <a:ext cx="3821797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결측치를 가진 이미지 데이터 삭제</a:t>
            </a:r>
            <a:endParaRPr lang="ko-KR" altLang="en-US" sz="16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6112" y="3111920"/>
            <a:ext cx="3821797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증강</a:t>
            </a:r>
            <a:endParaRPr lang="ko-KR" altLang="en-US" sz="16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16112" y="3588807"/>
            <a:ext cx="3821797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단일결함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(Train)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이중결함</a:t>
            </a:r>
            <a:r>
              <a:rPr lang="en-US" altLang="ko-KR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(Test)</a:t>
            </a:r>
            <a:r>
              <a:rPr lang="ko-KR" altLang="en-US" sz="160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분류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5" name="꺾인 연결선 74"/>
          <p:cNvCxnSpPr>
            <a:stCxn id="20" idx="3"/>
            <a:endCxn id="33" idx="1"/>
          </p:cNvCxnSpPr>
          <p:nvPr/>
        </p:nvCxnSpPr>
        <p:spPr>
          <a:xfrm flipV="1">
            <a:off x="3220568" y="2806495"/>
            <a:ext cx="787851" cy="478463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67" idx="1"/>
          </p:cNvCxnSpPr>
          <p:nvPr/>
        </p:nvCxnSpPr>
        <p:spPr>
          <a:xfrm flipV="1">
            <a:off x="3220568" y="3281197"/>
            <a:ext cx="795544" cy="3761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20" idx="3"/>
            <a:endCxn id="68" idx="1"/>
          </p:cNvCxnSpPr>
          <p:nvPr/>
        </p:nvCxnSpPr>
        <p:spPr>
          <a:xfrm>
            <a:off x="3220568" y="3284958"/>
            <a:ext cx="795544" cy="473126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30" idx="3"/>
            <a:endCxn id="54" idx="1"/>
          </p:cNvCxnSpPr>
          <p:nvPr/>
        </p:nvCxnSpPr>
        <p:spPr>
          <a:xfrm>
            <a:off x="7830216" y="1863712"/>
            <a:ext cx="29805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67" idx="3"/>
            <a:endCxn id="38" idx="1"/>
          </p:cNvCxnSpPr>
          <p:nvPr/>
        </p:nvCxnSpPr>
        <p:spPr>
          <a:xfrm>
            <a:off x="7837909" y="3281197"/>
            <a:ext cx="29036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33" idx="3"/>
            <a:endCxn id="35" idx="1"/>
          </p:cNvCxnSpPr>
          <p:nvPr/>
        </p:nvCxnSpPr>
        <p:spPr>
          <a:xfrm>
            <a:off x="7830216" y="2806495"/>
            <a:ext cx="298054" cy="54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Wafer Bin Map </a:t>
            </a: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수집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309116" y="1302884"/>
            <a:ext cx="3968154" cy="5232015"/>
            <a:chOff x="851916" y="1302884"/>
            <a:chExt cx="3968154" cy="523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916" y="1302884"/>
              <a:ext cx="3361269" cy="3514796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57" idx="0"/>
            </p:cNvCxnSpPr>
            <p:nvPr/>
          </p:nvCxnSpPr>
          <p:spPr>
            <a:xfrm flipH="1" flipV="1">
              <a:off x="2479040" y="3078480"/>
              <a:ext cx="1742686" cy="2013034"/>
            </a:xfrm>
            <a:prstGeom prst="straightConnector1">
              <a:avLst/>
            </a:prstGeom>
            <a:ln w="762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60" idx="0"/>
            </p:cNvCxnSpPr>
            <p:nvPr/>
          </p:nvCxnSpPr>
          <p:spPr>
            <a:xfrm flipH="1" flipV="1">
              <a:off x="2479040" y="3515360"/>
              <a:ext cx="346536" cy="1576154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56" idx="0"/>
            </p:cNvCxnSpPr>
            <p:nvPr/>
          </p:nvCxnSpPr>
          <p:spPr>
            <a:xfrm flipH="1" flipV="1">
              <a:off x="1442722" y="4302750"/>
              <a:ext cx="7538" cy="788764"/>
            </a:xfrm>
            <a:prstGeom prst="straightConnector1">
              <a:avLst/>
            </a:prstGeom>
            <a:ln w="76200">
              <a:solidFill>
                <a:srgbClr val="92D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51916" y="5091514"/>
              <a:ext cx="1196688" cy="707886"/>
            </a:xfrm>
            <a:prstGeom prst="rect">
              <a:avLst/>
            </a:prstGeom>
            <a:noFill/>
            <a:ln w="38100">
              <a:solidFill>
                <a:srgbClr val="A0D6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Blank</a:t>
              </a:r>
            </a:p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spot</a:t>
              </a:r>
              <a:endPara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23382" y="5091514"/>
              <a:ext cx="1196688" cy="7078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Normal</a:t>
              </a:r>
            </a:p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die</a:t>
              </a:r>
              <a:endPara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27232" y="5091514"/>
              <a:ext cx="1196688" cy="7078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Broken</a:t>
              </a:r>
            </a:p>
            <a:p>
              <a:pPr algn="ctr"/>
              <a:r>
                <a:rPr lang="en-US" altLang="ko-KR" sz="20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die</a:t>
              </a:r>
              <a:endPara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153034" y="6073234"/>
              <a:ext cx="3345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이미지의 사이즈 </a:t>
              </a:r>
              <a:r>
                <a:rPr lang="en-US" altLang="ko-KR" sz="2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= 52*52</a:t>
              </a:r>
              <a:endPara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081703" y="1262216"/>
            <a:ext cx="30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단일결함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(8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1703" y="3736095"/>
            <a:ext cx="30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이중결함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(13</a:t>
            </a:r>
            <a:r>
              <a:rPr lang="ko-KR" altLang="en-US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</a:t>
            </a:r>
            <a:r>
              <a:rPr lang="en-US" altLang="ko-KR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10" y="4119381"/>
            <a:ext cx="4339885" cy="26784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10" y="1631548"/>
            <a:ext cx="4339885" cy="2063774"/>
          </a:xfrm>
          <a:prstGeom prst="rect">
            <a:avLst/>
          </a:prstGeom>
        </p:spPr>
      </p:pic>
      <p:pic>
        <p:nvPicPr>
          <p:cNvPr id="42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/>
          </p:cNvSpPr>
          <p:nvPr/>
        </p:nvSpPr>
        <p:spPr>
          <a:xfrm>
            <a:off x="740156" y="541664"/>
            <a:ext cx="1080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연구 프레임워크 및 과정 </a:t>
            </a:r>
            <a:r>
              <a:rPr lang="en-US" altLang="ko-KR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– Wafer Bin Map </a:t>
            </a:r>
            <a:r>
              <a:rPr lang="ko-KR" altLang="en-US" sz="3600" b="1" spc="-5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데이터 수집</a:t>
            </a:r>
            <a:endParaRPr lang="en-US" altLang="ko-KR" sz="3600" b="1" spc="-5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4876800" y="1259840"/>
            <a:ext cx="0" cy="55270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82509" y="1675610"/>
            <a:ext cx="3950958" cy="5109498"/>
            <a:chOff x="782509" y="1307426"/>
            <a:chExt cx="3950958" cy="510949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949" y="1737758"/>
              <a:ext cx="1143384" cy="119560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8685" y="5221316"/>
              <a:ext cx="1143384" cy="119560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2373" y="5221316"/>
              <a:ext cx="1143384" cy="119560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949" y="5221316"/>
              <a:ext cx="1143384" cy="11956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1305" y="3479537"/>
              <a:ext cx="1143384" cy="119560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4992" y="3479537"/>
              <a:ext cx="1143384" cy="119560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949" y="3476913"/>
              <a:ext cx="1143384" cy="1195608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1305" y="1737758"/>
              <a:ext cx="1143384" cy="119560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4992" y="1737758"/>
              <a:ext cx="1143384" cy="119560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891427" y="1307426"/>
              <a:ext cx="1045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Normal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65968" y="1307426"/>
              <a:ext cx="103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Center (C)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536102" y="1307426"/>
              <a:ext cx="1090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Dount (D)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82509" y="3046789"/>
              <a:ext cx="139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Edge_Loc (EL)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097859" y="3046789"/>
              <a:ext cx="1438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Edge_Ring (ER)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39588" y="3046789"/>
              <a:ext cx="1090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Loc (L)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2510" y="4778921"/>
              <a:ext cx="1328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Near_Full(NF)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203744" y="4778921"/>
              <a:ext cx="1189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Scratch (S)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398035" y="4778921"/>
              <a:ext cx="1335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Random (R)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065474" y="1675610"/>
            <a:ext cx="6292917" cy="5111270"/>
            <a:chOff x="5065474" y="1307426"/>
            <a:chExt cx="6292917" cy="511127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5474" y="1737759"/>
              <a:ext cx="1143069" cy="1195277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52936" y="1737759"/>
              <a:ext cx="1143069" cy="119527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0397" y="1737759"/>
              <a:ext cx="1143069" cy="1195277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27859" y="1737759"/>
              <a:ext cx="1143069" cy="1195277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15321" y="1737760"/>
              <a:ext cx="1143069" cy="119527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52938" y="3477080"/>
              <a:ext cx="1143070" cy="119527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40399" y="3477080"/>
              <a:ext cx="1143070" cy="119527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27860" y="3476197"/>
              <a:ext cx="1143070" cy="119527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15322" y="3476196"/>
              <a:ext cx="1143069" cy="119527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54781" y="5221648"/>
              <a:ext cx="1143070" cy="119527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42243" y="5223419"/>
              <a:ext cx="1143070" cy="119527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927861" y="5221649"/>
              <a:ext cx="1143841" cy="119527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250928" y="1307426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C+EL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540345" y="1307426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C+ER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27847" y="1307426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C+L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15349" y="1307426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C+S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402851" y="1312292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D+EL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50928" y="3046789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D+ER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40345" y="3046789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D+L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27847" y="3046789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D+S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115349" y="3046789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EL+L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402851" y="3051655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EL+S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40345" y="4778921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ER+L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827847" y="4778921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ER+S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115349" y="4778921"/>
              <a:ext cx="772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L+S</a:t>
              </a:r>
              <a:endPara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65474" y="3468320"/>
              <a:ext cx="1143069" cy="1195276"/>
            </a:xfrm>
            <a:prstGeom prst="rect">
              <a:avLst/>
            </a:prstGeom>
          </p:spPr>
        </p:pic>
      </p:grpSp>
      <p:pic>
        <p:nvPicPr>
          <p:cNvPr id="96" name="object 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0156" y="1151588"/>
            <a:ext cx="10800000" cy="35051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768289" y="1290415"/>
            <a:ext cx="20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 </a:t>
            </a:r>
            <a:r>
              <a:rPr lang="en-US" altLang="ko-KR" sz="2000" u="sng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u="sng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단일 결함</a:t>
            </a:r>
            <a:endParaRPr lang="en-US" altLang="ko-KR" sz="2000" u="sng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181784" y="1235114"/>
            <a:ext cx="20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이중 결함</a:t>
            </a:r>
            <a:endParaRPr lang="en-US" altLang="ko-KR" sz="2000" u="sng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4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4050</Words>
  <Application>Microsoft Office PowerPoint</Application>
  <PresentationFormat>와이드스크린</PresentationFormat>
  <Paragraphs>582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나눔스퀘어_ac</vt:lpstr>
      <vt:lpstr>나눔스퀘어_ac Bold</vt:lpstr>
      <vt:lpstr>맑은 고딕</vt:lpstr>
      <vt:lpstr>Arial</vt:lpstr>
      <vt:lpstr>Cambria Math</vt:lpstr>
      <vt:lpstr>나눔스퀘어_ac ExtraBold</vt:lpstr>
      <vt:lpstr>Office 테마</vt:lpstr>
      <vt:lpstr>Vision Transformer와 유사도 기반 반도체 혼합결함유형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재준</dc:creator>
  <cp:lastModifiedBy>최 재준</cp:lastModifiedBy>
  <cp:revision>742</cp:revision>
  <dcterms:created xsi:type="dcterms:W3CDTF">2023-09-26T04:00:02Z</dcterms:created>
  <dcterms:modified xsi:type="dcterms:W3CDTF">2024-07-29T05:05:05Z</dcterms:modified>
</cp:coreProperties>
</file>